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charts/chart2.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3.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charts/chart4.xml" ContentType="application/vnd.openxmlformats-officedocument.drawingml.chart+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barChart>
        <c:barDir val="bar"/>
        <c:grouping val="clustered"/>
        <c:varyColors val="0"/>
        <c:ser>
          <c:idx val="0"/>
          <c:order val="0"/>
          <c:tx>
            <c:strRef>
              <c:f>Sheet1!$B$1</c:f>
              <c:strCache>
                <c:ptCount val="1"/>
                <c:pt idx="0">
                  <c:v>2025 Market Size ($B)</c:v>
                </c:pt>
              </c:strCache>
            </c:strRef>
          </c:tx>
          <c:spPr>
            <a:solidFill>
              <a:srgbClr val="2E4A7A"/>
            </a:solidFill>
            <a:effectLst/>
          </c:spPr>
          <c:invertIfNegative val="0"/>
          <c:dLbls>
            <c:numFmt formatCode="#,##0" sourceLinked="0"/>
            <c:txPr>
              <a:bodyPr/>
              <a:lstStyle/>
              <a:p>
                <a:pPr>
                  <a:defRPr b="0" i="0" strike="noStrike" sz="1000" u="none">
                    <a:solidFill>
                      <a:srgbClr val="1B2A4A"/>
                    </a:solidFill>
                    <a:latin typeface="Arial"/>
                  </a:defRPr>
                </a:pPr>
              </a:p>
            </c:txPr>
            <c:showLegendKey val="0"/>
            <c:showVal val="1"/>
            <c:showCatName val="0"/>
            <c:showSerName val="0"/>
            <c:showPercent val="0"/>
            <c:showBubbleSize val="0"/>
            <c:showLeaderLines val="0"/>
          </c:dLbls>
          <c:dPt>
            <c:idx val="0"/>
            <c:invertIfNegative val="0"/>
            <c:bubble3D val="0"/>
            <c:spPr>
              <a:solidFill>
                <a:srgbClr val="2E4A7A"/>
              </a:solidFill>
              <a:effectLst/>
            </c:spPr>
          </c:dPt>
          <c:dPt>
            <c:idx val="1"/>
            <c:invertIfNegative val="0"/>
            <c:bubble3D val="0"/>
            <c:spPr>
              <a:solidFill>
                <a:srgbClr val="E8913A"/>
              </a:solidFill>
              <a:effectLst/>
            </c:spPr>
          </c:dPt>
          <c:dPt>
            <c:idx val="2"/>
            <c:invertIfNegative val="0"/>
            <c:bubble3D val="0"/>
            <c:spPr>
              <a:solidFill>
                <a:srgbClr val="5BA0D9"/>
              </a:solidFill>
              <a:effectLst/>
            </c:spPr>
          </c:dPt>
          <c:dPt>
            <c:idx val="3"/>
            <c:invertIfNegative val="0"/>
            <c:bubble3D val="0"/>
            <c:spPr>
              <a:solidFill>
                <a:srgbClr val="7EC8A0"/>
              </a:solidFill>
              <a:effectLst/>
            </c:spPr>
          </c:dPt>
          <c:dPt>
            <c:idx val="4"/>
            <c:invertIfNegative val="0"/>
            <c:bubble3D val="0"/>
            <c:spPr>
              <a:solidFill>
                <a:srgbClr val="D4556B"/>
              </a:solidFill>
              <a:effectLst/>
            </c:spPr>
          </c:dPt>
          <c:dPt>
            <c:idx val="5"/>
            <c:invertIfNegative val="0"/>
            <c:bubble3D val="0"/>
            <c:spPr>
              <a:solidFill>
                <a:srgbClr val="2E4A7A"/>
              </a:solidFill>
              <a:effectLst/>
            </c:spPr>
          </c:dPt>
          <c:cat>
            <c:multiLvlStrRef>
              <c:f>Sheet1!$A$2:$A$7</c:f>
              <c:multiLvlStrCache>
                <c:ptCount val="6"/>
                <c:lvl>
                  <c:pt idx="0">
                    <c:v>Medical Imaging &amp; Diagnostics</c:v>
                  </c:pt>
                  <c:pt idx="1">
                    <c:v>Drug Discovery &amp; Development</c:v>
                  </c:pt>
                  <c:pt idx="2">
                    <c:v>Clinical Decision Support</c:v>
                  </c:pt>
                  <c:pt idx="3">
                    <c:v>Patient Data Analytics</c:v>
                  </c:pt>
                  <c:pt idx="4">
                    <c:v>Robotic Surgery</c:v>
                  </c:pt>
                  <c:pt idx="5">
                    <c:v>Virtual Health Assistants</c:v>
                  </c:pt>
                </c:lvl>
              </c:multiLvlStrCache>
            </c:multiLvlStrRef>
          </c:cat>
          <c:val>
            <c:numRef>
              <c:f>Sheet1!$B$2:$B$7</c:f>
              <c:numCache>
                <c:formatCode>General</c:formatCode>
                <c:ptCount val="6"/>
                <c:pt idx="0">
                  <c:v>4.5</c:v>
                </c:pt>
                <c:pt idx="1">
                  <c:v>3.8</c:v>
                </c:pt>
                <c:pt idx="2">
                  <c:v>2.9</c:v>
                </c:pt>
                <c:pt idx="3">
                  <c:v>2.4</c:v>
                </c:pt>
                <c:pt idx="4">
                  <c:v>2.1</c:v>
                </c:pt>
                <c:pt idx="5">
                  <c:v>1.6</c:v>
                </c:pt>
              </c:numCache>
            </c:numRef>
          </c:val>
        </c:ser>
        <c:dLbls>
          <c:numFmt formatCode="#,##0" sourceLinked="0"/>
          <c:txPr>
            <a:bodyPr/>
            <a:lstStyle/>
            <a:p>
              <a:pPr>
                <a:defRPr b="0" i="0" strike="noStrike" sz="1000" u="none">
                  <a:solidFill>
                    <a:srgbClr val="1B2A4A"/>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000" b="0" i="0" u="none" strike="noStrike">
                <a:solidFill>
                  <a:srgbClr val="2D3436"/>
                </a:solidFill>
                <a:latin typeface="Arial"/>
              </a:defRPr>
            </a:pPr>
            <a:endParaRPr lang="en-US"/>
          </a:p>
        </c:txPr>
        <c:crossAx val="2094734552"/>
        <c:crosses val="autoZero"/>
        <c:auto val="1"/>
        <c:lblAlgn val="ctr"/>
        <c:noMultiLvlLbl val="1"/>
      </c:catAx>
      <c:valAx>
        <c:axId val="2094734552"/>
        <c:scaling>
          <c:orientation val="minMax"/>
        </c:scaling>
        <c:delete val="0"/>
        <c:axPos val="b"/>
        <c:majorGridlines>
          <c:spPr>
            <a:ln w="6350" cap="flat">
              <a:solidFill>
                <a:srgbClr val="EDF2F7"/>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900" b="0" i="0" u="none" strike="noStrike">
                <a:solidFill>
                  <a:srgbClr val="B0BEC5"/>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AI Applications</c:v>
                </c:pt>
              </c:strCache>
            </c:strRef>
          </c:tx>
          <c:spPr>
            <a:solidFill>
              <a:schemeClr val="accent1"/>
            </a:solidFill>
            <a:ln w="9525" cap="flat">
              <a:solidFill>
                <a:srgbClr val="F9F9F9"/>
              </a:solidFill>
              <a:prstDash val="solid"/>
              <a:round/>
            </a:ln>
            <a:effectLst/>
          </c:spPr>
          <c:dPt>
            <c:idx val="0"/>
            <c:bubble3D val="0"/>
            <c:spPr>
              <a:solidFill>
                <a:srgbClr val="2E4A7A"/>
              </a:solidFill>
              <a:effectLst/>
            </c:spPr>
          </c:dPt>
          <c:dPt>
            <c:idx val="1"/>
            <c:bubble3D val="0"/>
            <c:spPr>
              <a:solidFill>
                <a:srgbClr val="E8913A"/>
              </a:solidFill>
              <a:effectLst/>
            </c:spPr>
          </c:dPt>
          <c:dPt>
            <c:idx val="2"/>
            <c:bubble3D val="0"/>
            <c:spPr>
              <a:solidFill>
                <a:srgbClr val="5BA0D9"/>
              </a:solidFill>
              <a:effectLst/>
            </c:spPr>
          </c:dPt>
          <c:dPt>
            <c:idx val="3"/>
            <c:bubble3D val="0"/>
            <c:spPr>
              <a:solidFill>
                <a:srgbClr val="7EC8A0"/>
              </a:solidFill>
              <a:effectLst/>
            </c:spPr>
          </c:dPt>
          <c:dPt>
            <c:idx val="4"/>
            <c:bubble3D val="0"/>
            <c:spPr>
              <a:solidFill>
                <a:srgbClr val="D4556B"/>
              </a:solidFill>
              <a:effectLst/>
            </c:spPr>
          </c:dPt>
          <c:dLbls>
            <c:dLbl>
              <c:idx val="0"/>
              <c:numFmt formatCode="0%" sourceLinked="0"/>
              <c:spPr/>
              <c:txPr>
                <a:bodyPr/>
                <a:lstStyle/>
                <a:p>
                  <a:pPr>
                    <a:defRPr sz="1000" b="0" i="0" u="none" strike="noStrike">
                      <a:solidFill>
                        <a:srgbClr val="FFFFFF"/>
                      </a:solidFill>
                      <a:latin typeface="Arial"/>
                    </a:defRPr>
                  </a:pPr>
                </a:p>
              </c:txPr>
              <c:showLegendKey val="0"/>
              <c:showVal val="0"/>
              <c:showCatName val="0"/>
              <c:showSerName val="0"/>
              <c:showPercent val="1"/>
              <c:showBubbleSize val="0"/>
            </c:dLbl>
            <c:dLbl>
              <c:idx val="1"/>
              <c:numFmt formatCode="0%" sourceLinked="0"/>
              <c:spPr/>
              <c:txPr>
                <a:bodyPr/>
                <a:lstStyle/>
                <a:p>
                  <a:pPr>
                    <a:defRPr sz="1000" b="0" i="0" u="none" strike="noStrike">
                      <a:solidFill>
                        <a:srgbClr val="FFFFFF"/>
                      </a:solidFill>
                      <a:latin typeface="Arial"/>
                    </a:defRPr>
                  </a:pPr>
                </a:p>
              </c:txPr>
              <c:showLegendKey val="0"/>
              <c:showVal val="0"/>
              <c:showCatName val="0"/>
              <c:showSerName val="0"/>
              <c:showPercent val="1"/>
              <c:showBubbleSize val="0"/>
            </c:dLbl>
            <c:dLbl>
              <c:idx val="2"/>
              <c:numFmt formatCode="0%" sourceLinked="0"/>
              <c:spPr/>
              <c:txPr>
                <a:bodyPr/>
                <a:lstStyle/>
                <a:p>
                  <a:pPr>
                    <a:defRPr sz="1000" b="0" i="0" u="none" strike="noStrike">
                      <a:solidFill>
                        <a:srgbClr val="FFFFFF"/>
                      </a:solidFill>
                      <a:latin typeface="Arial"/>
                    </a:defRPr>
                  </a:pPr>
                </a:p>
              </c:txPr>
              <c:showLegendKey val="0"/>
              <c:showVal val="0"/>
              <c:showCatName val="0"/>
              <c:showSerName val="0"/>
              <c:showPercent val="1"/>
              <c:showBubbleSize val="0"/>
            </c:dLbl>
            <c:dLbl>
              <c:idx val="3"/>
              <c:numFmt formatCode="0%" sourceLinked="0"/>
              <c:spPr/>
              <c:txPr>
                <a:bodyPr/>
                <a:lstStyle/>
                <a:p>
                  <a:pPr>
                    <a:defRPr sz="1000" b="0" i="0" u="none" strike="noStrike">
                      <a:solidFill>
                        <a:srgbClr val="FFFFFF"/>
                      </a:solidFill>
                      <a:latin typeface="Arial"/>
                    </a:defRPr>
                  </a:pPr>
                </a:p>
              </c:txPr>
              <c:showLegendKey val="0"/>
              <c:showVal val="0"/>
              <c:showCatName val="0"/>
              <c:showSerName val="0"/>
              <c:showPercent val="1"/>
              <c:showBubbleSize val="0"/>
            </c:dLbl>
            <c:dLbl>
              <c:idx val="4"/>
              <c:numFmt formatCode="0%" sourceLinked="0"/>
              <c:spPr/>
              <c:txPr>
                <a:bodyPr/>
                <a:lstStyle/>
                <a:p>
                  <a:pPr>
                    <a:defRPr sz="1000" b="0" i="0" u="none" strike="noStrike">
                      <a:solidFill>
                        <a:srgbClr val="FFFFFF"/>
                      </a:solidFill>
                      <a:latin typeface="Arial"/>
                    </a:defRPr>
                  </a:pPr>
                </a:p>
              </c:txPr>
              <c:showLegendKey val="0"/>
              <c:showVal val="0"/>
              <c:showCatName val="0"/>
              <c:showSerName val="0"/>
              <c:showPercent val="1"/>
              <c:showBubbleSize val="0"/>
            </c:dLbl>
            <c:numFmt formatCode="0%"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Sheet1!$A$2:$A$6</c:f>
              <c:strCache>
                <c:ptCount val="5"/>
                <c:pt idx="0">
                  <c:v>Diagnostic AI</c:v>
                </c:pt>
                <c:pt idx="1">
                  <c:v>Drug Discovery</c:v>
                </c:pt>
                <c:pt idx="2">
                  <c:v>Clinical Workflow</c:v>
                </c:pt>
                <c:pt idx="3">
                  <c:v>Patient Engagement</c:v>
                </c:pt>
                <c:pt idx="4">
                  <c:v>Admin Automation</c:v>
                </c:pt>
              </c:strCache>
            </c:strRef>
          </c:cat>
          <c:val>
            <c:numRef>
              <c:f>Sheet1!$B$2:$B$6</c:f>
              <c:numCache>
                <c:ptCount val="5"/>
                <c:pt idx="0">
                  <c:v>35</c:v>
                </c:pt>
                <c:pt idx="1">
                  <c:v>25</c:v>
                </c:pt>
                <c:pt idx="2">
                  <c:v>20</c:v>
                </c:pt>
                <c:pt idx="3">
                  <c:v>12</c:v>
                </c:pt>
                <c:pt idx="4">
                  <c:v>8</c:v>
                </c:pt>
              </c:numCache>
            </c:numRef>
          </c:val>
        </c:ser>
        <c:firstSliceAng val="0"/>
        <c:holeSize val="50"/>
      </c:doughnutChart>
      <c:spPr>
        <a:noFill/>
        <a:ln>
          <a:noFill/>
        </a:ln>
        <a:effectLst/>
      </c:spPr>
    </c:plotArea>
    <c:legend>
      <c:legendPos val="b"/>
      <c:overlay val="0"/>
      <c:txPr>
        <a:bodyPr/>
        <a:lstStyle/>
        <a:p>
          <a:pPr>
            <a:defRPr sz="900">
              <a:solidFill>
                <a:srgbClr val="2D3436"/>
              </a:solidFill>
            </a:defRPr>
          </a:pPr>
          <a:endParaRPr lang="en-US"/>
        </a:p>
      </c:txPr>
    </c:legend>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lineChart>
        <c:varyColors val="0"/>
        <c:ser>
          <c:idx val="0"/>
          <c:order val="0"/>
          <c:tx>
            <c:strRef>
              <c:f>Sheet1!$B$1</c:f>
              <c:strCache>
                <c:ptCount val="1"/>
                <c:pt idx="0">
                  <c:v>AI Adoption Rate (%)</c:v>
                </c:pt>
              </c:strCache>
            </c:strRef>
          </c:tx>
          <c:spPr>
            <a:solidFill>
              <a:srgbClr val="2E4A7A"/>
            </a:solidFill>
            <a:ln w="31750" cap="flat">
              <a:solidFill>
                <a:srgbClr val="2E4A7A"/>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2E4A7A"/>
              </a:solidFill>
              <a:ln w="9525" cap="flat">
                <a:solidFill>
                  <a:srgbClr val="2E4A7A"/>
                </a:solidFill>
                <a:prstDash val="solid"/>
                <a:round/>
              </a:ln>
              <a:effectLst/>
            </c:spPr>
          </c:marker>
          <c:cat>
            <c:multiLvlStrRef>
              <c:f>Sheet1!$A$2:$A$8</c:f>
              <c:multiLvlStrCache>
                <c:ptCount val="7"/>
                <c:lvl>
                  <c:pt idx="0">
                    <c:v>2020</c:v>
                  </c:pt>
                  <c:pt idx="1">
                    <c:v>2021</c:v>
                  </c:pt>
                  <c:pt idx="2">
                    <c:v>2022</c:v>
                  </c:pt>
                  <c:pt idx="3">
                    <c:v>2023</c:v>
                  </c:pt>
                  <c:pt idx="4">
                    <c:v>2024</c:v>
                  </c:pt>
                  <c:pt idx="5">
                    <c:v>2025</c:v>
                  </c:pt>
                  <c:pt idx="6">
                    <c:v>2026</c:v>
                  </c:pt>
                </c:lvl>
              </c:multiLvlStrCache>
            </c:multiLvlStrRef>
          </c:cat>
          <c:val>
            <c:numRef>
              <c:f>Sheet1!$B$2:$B$8</c:f>
              <c:numCache>
                <c:formatCode>General</c:formatCode>
                <c:ptCount val="7"/>
                <c:pt idx="0">
                  <c:v>12</c:v>
                </c:pt>
                <c:pt idx="1">
                  <c:v>18</c:v>
                </c:pt>
                <c:pt idx="2">
                  <c:v>27</c:v>
                </c:pt>
                <c:pt idx="3">
                  <c:v>38</c:v>
                </c:pt>
                <c:pt idx="4">
                  <c:v>49</c:v>
                </c:pt>
                <c:pt idx="5">
                  <c:v>58</c:v>
                </c:pt>
                <c:pt idx="6">
                  <c:v>65</c:v>
                </c:pt>
              </c:numCache>
            </c:numRef>
          </c:val>
          <c:smooth val="1"/>
        </c:ser>
        <c:ser>
          <c:idx val="1"/>
          <c:order val="1"/>
          <c:tx>
            <c:strRef>
              <c:f>Sheet1!$C$1</c:f>
              <c:strCache>
                <c:ptCount val="1"/>
                <c:pt idx="0">
                  <c:v>AI Diagnoses (10M)</c:v>
                </c:pt>
              </c:strCache>
            </c:strRef>
          </c:tx>
          <c:spPr>
            <a:solidFill>
              <a:srgbClr val="E8913A"/>
            </a:solidFill>
            <a:ln w="31750" cap="flat">
              <a:solidFill>
                <a:srgbClr val="E8913A"/>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E8913A"/>
              </a:solidFill>
              <a:ln w="9525" cap="flat">
                <a:solidFill>
                  <a:srgbClr val="E8913A"/>
                </a:solidFill>
                <a:prstDash val="solid"/>
                <a:round/>
              </a:ln>
              <a:effectLst/>
            </c:spPr>
          </c:marker>
          <c:cat>
            <c:multiLvlStrRef>
              <c:f>Sheet1!$A$2:$A$8</c:f>
              <c:multiLvlStrCache>
                <c:ptCount val="7"/>
                <c:lvl>
                  <c:pt idx="0">
                    <c:v>2020</c:v>
                  </c:pt>
                  <c:pt idx="1">
                    <c:v>2021</c:v>
                  </c:pt>
                  <c:pt idx="2">
                    <c:v>2022</c:v>
                  </c:pt>
                  <c:pt idx="3">
                    <c:v>2023</c:v>
                  </c:pt>
                  <c:pt idx="4">
                    <c:v>2024</c:v>
                  </c:pt>
                  <c:pt idx="5">
                    <c:v>2025</c:v>
                  </c:pt>
                  <c:pt idx="6">
                    <c:v>2026</c:v>
                  </c:pt>
                </c:lvl>
              </c:multiLvlStrCache>
            </c:multiLvlStrRef>
          </c:cat>
          <c:val>
            <c:numRef>
              <c:f>Sheet1!$C$2:$C$8</c:f>
              <c:numCache>
                <c:formatCode>General</c:formatCode>
                <c:ptCount val="7"/>
                <c:pt idx="0">
                  <c:v>0.8</c:v>
                </c:pt>
                <c:pt idx="1">
                  <c:v>1.5</c:v>
                </c:pt>
                <c:pt idx="2">
                  <c:v>2.8</c:v>
                </c:pt>
                <c:pt idx="3">
                  <c:v>4.5</c:v>
                </c:pt>
                <c:pt idx="4">
                  <c:v>7.2</c:v>
                </c:pt>
                <c:pt idx="5">
                  <c:v>9.8</c:v>
                </c:pt>
                <c:pt idx="6">
                  <c:v>13</c:v>
                </c:pt>
              </c:numCache>
            </c:numRef>
          </c:val>
          <c:smooth val="1"/>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2D3436"/>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DF2F7"/>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B0BEC5"/>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900">
              <a:solidFill>
                <a:srgbClr val="2D3436"/>
              </a:solidFill>
            </a:defRPr>
          </a:pPr>
          <a:endParaRPr lang="en-US"/>
        </a:p>
      </c:txPr>
    </c:legend>
    <c:plotVisOnly val="1"/>
    <c:dispBlanksAs val="span"/>
  </c:chart>
  <c:spPr>
    <a:solidFill>
      <a:srgbClr val="FFFFFF"/>
    </a:solid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barChart>
        <c:barDir val="col"/>
        <c:grouping val="clustered"/>
        <c:varyColors val="0"/>
        <c:ser>
          <c:idx val="0"/>
          <c:order val="0"/>
          <c:tx>
            <c:strRef>
              <c:f>Sheet1!$B$1</c:f>
              <c:strCache>
                <c:ptCount val="1"/>
                <c:pt idx="0">
                  <c:v>Global AI Healthcare Investment ($B)</c:v>
                </c:pt>
              </c:strCache>
            </c:strRef>
          </c:tx>
          <c:spPr>
            <a:solidFill>
              <a:srgbClr val="2E4A7A"/>
            </a:solidFill>
            <a:effectLst/>
          </c:spPr>
          <c:invertIfNegative val="0"/>
          <c:dLbls>
            <c:numFmt formatCode="#,##0" sourceLinked="0"/>
            <c:txPr>
              <a:bodyPr/>
              <a:lstStyle/>
              <a:p>
                <a:pPr>
                  <a:defRPr b="0" i="0" strike="noStrike" sz="1000" u="none">
                    <a:solidFill>
                      <a:srgbClr val="1B2A4A"/>
                    </a:solidFill>
                    <a:latin typeface="Arial"/>
                  </a:defRPr>
                </a:pPr>
              </a:p>
            </c:txPr>
            <c:showLegendKey val="0"/>
            <c:showVal val="1"/>
            <c:showCatName val="0"/>
            <c:showSerName val="0"/>
            <c:showPercent val="0"/>
            <c:showBubbleSize val="0"/>
            <c:showLeaderLines val="0"/>
          </c:dLbls>
          <c:cat>
            <c:multiLvlStrRef>
              <c:f>Sheet1!$A$2:$A$5</c:f>
              <c:multiLvlStrCache>
                <c:ptCount val="4"/>
                <c:lvl>
                  <c:pt idx="0">
                    <c:v>2026</c:v>
                  </c:pt>
                  <c:pt idx="1">
                    <c:v>2027</c:v>
                  </c:pt>
                  <c:pt idx="2">
                    <c:v>2028</c:v>
                  </c:pt>
                  <c:pt idx="3">
                    <c:v>2029</c:v>
                  </c:pt>
                </c:lvl>
              </c:multiLvlStrCache>
            </c:multiLvlStrRef>
          </c:cat>
          <c:val>
            <c:numRef>
              <c:f>Sheet1!$B$2:$B$5</c:f>
              <c:numCache>
                <c:formatCode>General</c:formatCode>
                <c:ptCount val="4"/>
                <c:pt idx="0">
                  <c:v>38</c:v>
                </c:pt>
                <c:pt idx="1">
                  <c:v>52</c:v>
                </c:pt>
                <c:pt idx="2">
                  <c:v>68</c:v>
                </c:pt>
                <c:pt idx="3">
                  <c:v>85</c:v>
                </c:pt>
              </c:numCache>
            </c:numRef>
          </c:val>
        </c:ser>
        <c:dLbls>
          <c:numFmt formatCode="#,##0" sourceLinked="0"/>
          <c:txPr>
            <a:bodyPr/>
            <a:lstStyle/>
            <a:p>
              <a:pPr>
                <a:defRPr b="0" i="0" strike="noStrike" sz="1000" u="none">
                  <a:solidFill>
                    <a:srgbClr val="1B2A4A"/>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2D3436"/>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DF2F7"/>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B0BEC5"/>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Today we are exploring how artificial intelligence is fundamentally reshaping healthcare — from diagnostics to drug discovery.
We will examine the market landscape, review real clinical case studies, address risks head-on, and close with actionable recommendations for the next three to five years.
Let's start with the big picture.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Mayo Clinic case is instructive. Forty percent faster chest X-ray interpretation with twenty-three percent fewer errors. Critical findings that used to take eight hours to flag now take under thirty minutes.
But the crucial design principle here is 'augment, not replace.' Radiologists maintain final authority. The AI handles triage.
This model works. Now let's look at what could go wrong if we get implementation wrong.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privacy and algorithmic bias are the two highest-severity risks in our analysis. The ten-point-nine million dollar average breach cost and the documented twelve-percent accuracy gap on darker skin tones are real problems that demand proactive solutions.
Regulatory fragmentation and EHR integration complexity remain stubborn operational blockers. And clinician trust at thirty-one percent dissatisfaction is a cultural challenge that technology alone cannot solve.
But every risk has a corresponding opportunity. Let's look at where the next five years of value creation will come from.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four opportunities represent the highest-ROI deployment zones for the next five years.
Precision medicine alone could reduce adverse drug reactions by up to fifty percent. Remote monitoring with AI-driven early detection reduces hospital readmissions by a quarter.
Sixty-two percent of new drug candidates now involve AI in discovery. This is already mainstream. Let's now look at projections for the next three years.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next three years will see AI transition from pilot initiatives to standard of care across multiple clinical domains.
The first AI-discovered drug receiving full FDA approval — expected by 2028 — will be a watershed moment for the pharmaceutical industry, fundamentally changing R&amp;D economics.
By 2029, AI virtual assistants will handle nearly half of all primary-care triage globally. And ambient clinical intelligence — AI that listens and documents — will become the norm in high-income health systems.
Let's bring this all together with five key takeaways.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Five takeaways to leave with.
First: AI is not a future technology, it is here now. Over seven hundred FDA-cleared devices and sixty-five percent hospital adoption make that case.
Second: Diagnostics is mature, drug discovery is the growth story. Third: The risks are real but solvable with good design. Fourth: Technology capability is not the bottleneck — integration is.
And fifth: The organisations that build deployment capability now will win in the 2027 to 2029 window. Thank you for your attention — I am happy to take questions.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your time and attention today.
I am happy to take questions on any of the topics we covered — from market data and technical capabilities to regulatory strategy and deployment roadmaps.
Where would you like to dive deeper? The slides, data, and underlying sources are all available for follow-up.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deck is organised into five sections.
We will start with the big-picture state of AI in healthcare, then dive into market data, examine real clinical use cases, address risks and regulatory challenges head-on, and close with future-facing projections and recommendations.
Let's begin with why this matters now.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Eighty-four percent of healthcare executives see AI as the most important technology in their industry. The pressures are real: ageing populations, exploding data volumes, and workforce shortages.
AI is uniquely positioned to address all three simultaneously. It is the first technology that can truly ingest healthcare data at scale.
Next, let's look at the market numbers that back this up.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numbers are staggering. A one hundred and eighty-eight billion dollar market by 2030, growing at over thirty-seven percent annually.
Over seven hundred FDA-cleared AI devices are already in clinical use. One hundred and fifty million AI-assisted diagnoses annually by 2025.
This is not a future projection — it is happening now. Let's break down the market segments.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Medical imaging and diagnostics dominate the market at four point five billion dollars, representing twenty-six percent of the total.
Drug discovery is close behind at three point eight billion. Clinical decision support and patient analytics are emerging rapidly as the data infrastructure matures.
Next, let's look at where AI is being applied across different clinical domains.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Thirty-five percent of all healthcare AI applications are diagnostic. Radiology, pathology, and ophthalmology are the three clinical domains with the most FDA clearances.
Drug discovery is the fastest growing — investment is doubling annually. And administrative AI delivers a direct productivity benefit: over three hours saved per clinician per day.
Let's trace how we got here with a timeline of key milestones.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IBM Watson's early NLP research in 2007 to over seven hundred FDA-cleared devices today, the acceleration is remarkable.
The 2018 approval of IDx-DR was the first autonomous AI diagnostic system — no human doctor required for screening diabetic retinopathy.
The 2023 LLM breakthrough was another turning point. Suddenly AI could understand clinical language as accurately as human doctors. Let's now compare AI diagnostic tools across domains.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Radiology is the clear leader across every dimension — highest accuracy, fastest per-scan gains, largest number of FDA clearances, and widest hospital adoption.
Pathology is catching up quickly since tissue-slide digitisation creates the same structured data advantages that radiology enjoys.
Dermatology lags, and there is a specific reason for that: training-data bias against darker skin tones. We will address this in the risks section. But first, let's zoom out to overall adoption trends.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adoption curve is unmistakable. From twelve percent to sixty-five percent hospital adoption in six years — a five-point-four-times increase.
The 2023 to 2024 LLM breakthrough was the inflection point. Clinical AI became practical at scale, not just in research papers.
Let's now look at what this looks like in practice with a real case study from Mayo Clinic.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chart" Target="/ppt/charts/chart4.xml"/><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457200" y="1188720"/>
            <a:ext cx="8229600" cy="1097280"/>
          </a:xfrm>
          <a:prstGeom prst="rect">
            <a:avLst/>
          </a:prstGeom>
          <a:noFill/>
          <a:ln/>
        </p:spPr>
        <p:txBody>
          <a:bodyPr wrap="square" lIns="0" tIns="0" rIns="0" bIns="0" rtlCol="0" anchor="ctr"/>
          <a:lstStyle/>
          <a:p>
            <a:pPr algn="ctr" indent="0" marL="0">
              <a:buNone/>
            </a:pPr>
            <a:r>
              <a:rPr lang="en-US" sz="3200" b="1" dirty="0">
                <a:solidFill>
                  <a:srgbClr val="FFFFFF"/>
                </a:solidFill>
                <a:latin typeface="Arial" pitchFamily="34" charset="0"/>
                <a:ea typeface="Arial" pitchFamily="34" charset="-122"/>
                <a:cs typeface="Arial" pitchFamily="34" charset="-120"/>
              </a:rPr>
              <a:t>AI in Healthcare</a:t>
            </a:r>
            <a:endParaRPr lang="en-US" sz="3200" dirty="0"/>
          </a:p>
        </p:txBody>
      </p:sp>
      <p:sp>
        <p:nvSpPr>
          <p:cNvPr id="3" name="Text 1"/>
          <p:cNvSpPr/>
          <p:nvPr/>
        </p:nvSpPr>
        <p:spPr>
          <a:xfrm>
            <a:off x="457200" y="2194560"/>
            <a:ext cx="8229600" cy="548640"/>
          </a:xfrm>
          <a:prstGeom prst="rect">
            <a:avLst/>
          </a:prstGeom>
          <a:noFill/>
          <a:ln/>
        </p:spPr>
        <p:txBody>
          <a:bodyPr wrap="square" lIns="0" tIns="0" rIns="0" bIns="0" rtlCol="0" anchor="ctr"/>
          <a:lstStyle/>
          <a:p>
            <a:pPr algn="ctr" indent="0" marL="0">
              <a:buNone/>
            </a:pPr>
            <a:r>
              <a:rPr lang="en-US" sz="1800" dirty="0">
                <a:solidFill>
                  <a:srgbClr val="B0BEC5"/>
                </a:solidFill>
                <a:latin typeface="Arial" pitchFamily="34" charset="0"/>
                <a:ea typeface="Arial" pitchFamily="34" charset="-122"/>
                <a:cs typeface="Arial" pitchFamily="34" charset="-120"/>
              </a:rPr>
              <a:t>Transforming Patient Care and Medical Research</a:t>
            </a:r>
            <a:endParaRPr lang="en-US" sz="1800" dirty="0"/>
          </a:p>
        </p:txBody>
      </p:sp>
      <p:sp>
        <p:nvSpPr>
          <p:cNvPr id="4" name="Text 2"/>
          <p:cNvSpPr/>
          <p:nvPr/>
        </p:nvSpPr>
        <p:spPr>
          <a:xfrm>
            <a:off x="457200" y="3017520"/>
            <a:ext cx="8229600" cy="365760"/>
          </a:xfrm>
          <a:prstGeom prst="rect">
            <a:avLst/>
          </a:prstGeom>
          <a:noFill/>
          <a:ln/>
        </p:spPr>
        <p:txBody>
          <a:bodyPr wrap="square" rtlCol="0" anchor="ctr"/>
          <a:lstStyle/>
          <a:p>
            <a:pPr algn="ctr" indent="0" marL="0">
              <a:buNone/>
            </a:pPr>
            <a:r>
              <a:rPr lang="en-US" sz="1200" dirty="0">
                <a:solidFill>
                  <a:srgbClr val="B0BEC5"/>
                </a:solidFill>
                <a:latin typeface="Arial" pitchFamily="34" charset="0"/>
                <a:ea typeface="Arial" pitchFamily="34" charset="-122"/>
                <a:cs typeface="Arial" pitchFamily="34" charset="-120"/>
              </a:rPr>
              <a:t>April 2026</a:t>
            </a:r>
            <a:endParaRPr lang="en-US" sz="1200" dirty="0"/>
          </a:p>
        </p:txBody>
      </p:sp>
      <p:sp>
        <p:nvSpPr>
          <p:cNvPr id="5" name="Text 3"/>
          <p:cNvSpPr/>
          <p:nvPr/>
        </p:nvSpPr>
        <p:spPr>
          <a:xfrm>
            <a:off x="457200" y="3383280"/>
            <a:ext cx="8229600" cy="320040"/>
          </a:xfrm>
          <a:prstGeom prst="rect">
            <a:avLst/>
          </a:prstGeom>
          <a:noFill/>
          <a:ln/>
        </p:spPr>
        <p:txBody>
          <a:bodyPr wrap="square" rtlCol="0" anchor="ctr"/>
          <a:lstStyle/>
          <a:p>
            <a:pPr algn="ctr" indent="0" marL="0">
              <a:buNone/>
            </a:pPr>
            <a:r>
              <a:rPr lang="en-US" sz="1000" dirty="0">
                <a:solidFill>
                  <a:srgbClr val="B0BEC5"/>
                </a:solidFill>
                <a:latin typeface="Arial" pitchFamily="34" charset="0"/>
                <a:ea typeface="Arial" pitchFamily="34" charset="-122"/>
                <a:cs typeface="Arial" pitchFamily="34" charset="-120"/>
              </a:rPr>
              <a:t>Prepared by deepseek-v4-pro — One-Shot Workflow</a:t>
            </a:r>
            <a:endParaRPr lang="en-US" sz="1000" dirty="0"/>
          </a:p>
        </p:txBody>
      </p:sp>
      <p:sp>
        <p:nvSpPr>
          <p:cNvPr id="6" name="Shape 4"/>
          <p:cNvSpPr/>
          <p:nvPr/>
        </p:nvSpPr>
        <p:spPr>
          <a:xfrm>
            <a:off x="0" y="4892040"/>
            <a:ext cx="9144000" cy="36576"/>
          </a:xfrm>
          <a:prstGeom prst="rect">
            <a:avLst/>
          </a:prstGeom>
          <a:solidFill>
            <a:srgbClr val="E8913A"/>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Case Study: AI-Assisted Radiology at Mayo Clinic</a:t>
            </a:r>
            <a:endParaRPr lang="en-US" sz="2200" dirty="0"/>
          </a:p>
        </p:txBody>
      </p:sp>
      <p:sp>
        <p:nvSpPr>
          <p:cNvPr id="4" name="Shape 2"/>
          <p:cNvSpPr/>
          <p:nvPr/>
        </p:nvSpPr>
        <p:spPr>
          <a:xfrm>
            <a:off x="457200" y="868680"/>
            <a:ext cx="3200400" cy="960120"/>
          </a:xfrm>
          <a:prstGeom prst="roundRect">
            <a:avLst>
              <a:gd name="adj" fmla="val 7619"/>
            </a:avLst>
          </a:prstGeom>
          <a:solidFill>
            <a:srgbClr val="FFFFFF"/>
          </a:solidFill>
          <a:ln/>
          <a:effectLst>
            <a:outerShdw sx="100000" sy="100000" kx="0" ky="0" algn="bl" rotWithShape="0" blurRad="76200" dist="25400" dir="8100000">
              <a:srgbClr val="000000">
                <a:alpha val="15000"/>
              </a:srgbClr>
            </a:outerShdw>
          </a:effectLst>
        </p:spPr>
      </p:sp>
      <p:sp>
        <p:nvSpPr>
          <p:cNvPr id="5" name="Shape 3"/>
          <p:cNvSpPr/>
          <p:nvPr/>
        </p:nvSpPr>
        <p:spPr>
          <a:xfrm>
            <a:off x="457200" y="868680"/>
            <a:ext cx="3200400" cy="45720"/>
          </a:xfrm>
          <a:prstGeom prst="rect">
            <a:avLst/>
          </a:prstGeom>
          <a:solidFill>
            <a:srgbClr val="E8913A"/>
          </a:solidFill>
          <a:ln/>
        </p:spPr>
      </p:sp>
      <p:sp>
        <p:nvSpPr>
          <p:cNvPr id="6" name="Text 4"/>
          <p:cNvSpPr/>
          <p:nvPr/>
        </p:nvSpPr>
        <p:spPr>
          <a:xfrm>
            <a:off x="457200" y="960120"/>
            <a:ext cx="3200400" cy="502920"/>
          </a:xfrm>
          <a:prstGeom prst="rect">
            <a:avLst/>
          </a:prstGeom>
          <a:noFill/>
          <a:ln/>
        </p:spPr>
        <p:txBody>
          <a:bodyPr wrap="square" lIns="0" tIns="0" rIns="0" bIns="0" rtlCol="0" anchor="ctr"/>
          <a:lstStyle/>
          <a:p>
            <a:pPr algn="ctr" indent="0" marL="0">
              <a:buNone/>
            </a:pPr>
            <a:r>
              <a:rPr lang="en-US" sz="3600" b="1" dirty="0">
                <a:solidFill>
                  <a:srgbClr val="E8913A"/>
                </a:solidFill>
                <a:latin typeface="Arial" pitchFamily="34" charset="0"/>
                <a:ea typeface="Arial" pitchFamily="34" charset="-122"/>
                <a:cs typeface="Arial" pitchFamily="34" charset="-120"/>
              </a:rPr>
              <a:t>40%</a:t>
            </a:r>
            <a:endParaRPr lang="en-US" sz="3600" dirty="0"/>
          </a:p>
        </p:txBody>
      </p:sp>
      <p:sp>
        <p:nvSpPr>
          <p:cNvPr id="7" name="Text 5"/>
          <p:cNvSpPr/>
          <p:nvPr/>
        </p:nvSpPr>
        <p:spPr>
          <a:xfrm>
            <a:off x="640080" y="1417320"/>
            <a:ext cx="2834640" cy="365760"/>
          </a:xfrm>
          <a:prstGeom prst="rect">
            <a:avLst/>
          </a:prstGeom>
          <a:noFill/>
          <a:ln/>
        </p:spPr>
        <p:txBody>
          <a:bodyPr wrap="square" rtlCol="0" anchor="t"/>
          <a:lstStyle/>
          <a:p>
            <a:pPr algn="ctr" indent="0" marL="0">
              <a:buNone/>
            </a:pPr>
            <a:r>
              <a:rPr lang="en-US" sz="1050" dirty="0">
                <a:solidFill>
                  <a:srgbClr val="2D3436"/>
                </a:solidFill>
                <a:latin typeface="Arial" pitchFamily="34" charset="0"/>
                <a:ea typeface="Arial" pitchFamily="34" charset="-122"/>
                <a:cs typeface="Arial" pitchFamily="34" charset="-120"/>
              </a:rPr>
              <a:t>Reduction in chest X-ray interpretation time</a:t>
            </a:r>
            <a:endParaRPr lang="en-US" sz="1050" dirty="0"/>
          </a:p>
        </p:txBody>
      </p:sp>
      <p:sp>
        <p:nvSpPr>
          <p:cNvPr id="8" name="Shape 6"/>
          <p:cNvSpPr/>
          <p:nvPr/>
        </p:nvSpPr>
        <p:spPr>
          <a:xfrm>
            <a:off x="457200" y="2011680"/>
            <a:ext cx="3200400" cy="960120"/>
          </a:xfrm>
          <a:prstGeom prst="roundRect">
            <a:avLst>
              <a:gd name="adj" fmla="val 7619"/>
            </a:avLst>
          </a:prstGeom>
          <a:solidFill>
            <a:srgbClr val="FFFFFF"/>
          </a:solidFill>
          <a:ln/>
          <a:effectLst>
            <a:outerShdw sx="100000" sy="100000" kx="0" ky="0" algn="bl" rotWithShape="0" blurRad="76200" dist="25400" dir="8100000">
              <a:srgbClr val="000000">
                <a:alpha val="15000"/>
              </a:srgbClr>
            </a:outerShdw>
          </a:effectLst>
        </p:spPr>
      </p:sp>
      <p:sp>
        <p:nvSpPr>
          <p:cNvPr id="9" name="Shape 7"/>
          <p:cNvSpPr/>
          <p:nvPr/>
        </p:nvSpPr>
        <p:spPr>
          <a:xfrm>
            <a:off x="457200" y="2011680"/>
            <a:ext cx="3200400" cy="45720"/>
          </a:xfrm>
          <a:prstGeom prst="rect">
            <a:avLst/>
          </a:prstGeom>
          <a:solidFill>
            <a:srgbClr val="E8913A"/>
          </a:solidFill>
          <a:ln/>
        </p:spPr>
      </p:sp>
      <p:sp>
        <p:nvSpPr>
          <p:cNvPr id="10" name="Text 8"/>
          <p:cNvSpPr/>
          <p:nvPr/>
        </p:nvSpPr>
        <p:spPr>
          <a:xfrm>
            <a:off x="457200" y="2103120"/>
            <a:ext cx="3200400" cy="502920"/>
          </a:xfrm>
          <a:prstGeom prst="rect">
            <a:avLst/>
          </a:prstGeom>
          <a:noFill/>
          <a:ln/>
        </p:spPr>
        <p:txBody>
          <a:bodyPr wrap="square" lIns="0" tIns="0" rIns="0" bIns="0" rtlCol="0" anchor="ctr"/>
          <a:lstStyle/>
          <a:p>
            <a:pPr algn="ctr" indent="0" marL="0">
              <a:buNone/>
            </a:pPr>
            <a:r>
              <a:rPr lang="en-US" sz="3600" b="1" dirty="0">
                <a:solidFill>
                  <a:srgbClr val="E8913A"/>
                </a:solidFill>
                <a:latin typeface="Arial" pitchFamily="34" charset="0"/>
                <a:ea typeface="Arial" pitchFamily="34" charset="-122"/>
                <a:cs typeface="Arial" pitchFamily="34" charset="-120"/>
              </a:rPr>
              <a:t>99.1%</a:t>
            </a:r>
            <a:endParaRPr lang="en-US" sz="3600" dirty="0"/>
          </a:p>
        </p:txBody>
      </p:sp>
      <p:sp>
        <p:nvSpPr>
          <p:cNvPr id="11" name="Text 9"/>
          <p:cNvSpPr/>
          <p:nvPr/>
        </p:nvSpPr>
        <p:spPr>
          <a:xfrm>
            <a:off x="640080" y="2560320"/>
            <a:ext cx="2834640" cy="365760"/>
          </a:xfrm>
          <a:prstGeom prst="rect">
            <a:avLst/>
          </a:prstGeom>
          <a:noFill/>
          <a:ln/>
        </p:spPr>
        <p:txBody>
          <a:bodyPr wrap="square" rtlCol="0" anchor="t"/>
          <a:lstStyle/>
          <a:p>
            <a:pPr algn="ctr" indent="0" marL="0">
              <a:buNone/>
            </a:pPr>
            <a:r>
              <a:rPr lang="en-US" sz="1050" dirty="0">
                <a:solidFill>
                  <a:srgbClr val="2D3436"/>
                </a:solidFill>
                <a:latin typeface="Arial" pitchFamily="34" charset="0"/>
                <a:ea typeface="Arial" pitchFamily="34" charset="-122"/>
                <a:cs typeface="Arial" pitchFamily="34" charset="-120"/>
              </a:rPr>
              <a:t>AI-assisted detection accuracy for critical findings</a:t>
            </a:r>
            <a:endParaRPr lang="en-US" sz="1050" dirty="0"/>
          </a:p>
        </p:txBody>
      </p:sp>
      <p:sp>
        <p:nvSpPr>
          <p:cNvPr id="12" name="Shape 10"/>
          <p:cNvSpPr/>
          <p:nvPr/>
        </p:nvSpPr>
        <p:spPr>
          <a:xfrm>
            <a:off x="457200" y="3154680"/>
            <a:ext cx="3200400" cy="960120"/>
          </a:xfrm>
          <a:prstGeom prst="roundRect">
            <a:avLst>
              <a:gd name="adj" fmla="val 7619"/>
            </a:avLst>
          </a:prstGeom>
          <a:solidFill>
            <a:srgbClr val="FFFFFF"/>
          </a:solidFill>
          <a:ln/>
          <a:effectLst>
            <a:outerShdw sx="100000" sy="100000" kx="0" ky="0" algn="bl" rotWithShape="0" blurRad="76200" dist="25400" dir="8100000">
              <a:srgbClr val="000000">
                <a:alpha val="15000"/>
              </a:srgbClr>
            </a:outerShdw>
          </a:effectLst>
        </p:spPr>
      </p:sp>
      <p:sp>
        <p:nvSpPr>
          <p:cNvPr id="13" name="Shape 11"/>
          <p:cNvSpPr/>
          <p:nvPr/>
        </p:nvSpPr>
        <p:spPr>
          <a:xfrm>
            <a:off x="457200" y="3154680"/>
            <a:ext cx="3200400" cy="45720"/>
          </a:xfrm>
          <a:prstGeom prst="rect">
            <a:avLst/>
          </a:prstGeom>
          <a:solidFill>
            <a:srgbClr val="E8913A"/>
          </a:solidFill>
          <a:ln/>
        </p:spPr>
      </p:sp>
      <p:sp>
        <p:nvSpPr>
          <p:cNvPr id="14" name="Text 12"/>
          <p:cNvSpPr/>
          <p:nvPr/>
        </p:nvSpPr>
        <p:spPr>
          <a:xfrm>
            <a:off x="457200" y="3246120"/>
            <a:ext cx="3200400" cy="502920"/>
          </a:xfrm>
          <a:prstGeom prst="rect">
            <a:avLst/>
          </a:prstGeom>
          <a:noFill/>
          <a:ln/>
        </p:spPr>
        <p:txBody>
          <a:bodyPr wrap="square" lIns="0" tIns="0" rIns="0" bIns="0" rtlCol="0" anchor="ctr"/>
          <a:lstStyle/>
          <a:p>
            <a:pPr algn="ctr" indent="0" marL="0">
              <a:buNone/>
            </a:pPr>
            <a:r>
              <a:rPr lang="en-US" sz="3600" b="1" dirty="0">
                <a:solidFill>
                  <a:srgbClr val="E8913A"/>
                </a:solidFill>
                <a:latin typeface="Arial" pitchFamily="34" charset="0"/>
                <a:ea typeface="Arial" pitchFamily="34" charset="-122"/>
                <a:cs typeface="Arial" pitchFamily="34" charset="-120"/>
              </a:rPr>
              <a:t>23%</a:t>
            </a:r>
            <a:endParaRPr lang="en-US" sz="3600" dirty="0"/>
          </a:p>
        </p:txBody>
      </p:sp>
      <p:sp>
        <p:nvSpPr>
          <p:cNvPr id="15" name="Text 13"/>
          <p:cNvSpPr/>
          <p:nvPr/>
        </p:nvSpPr>
        <p:spPr>
          <a:xfrm>
            <a:off x="640080" y="3703320"/>
            <a:ext cx="2834640" cy="365760"/>
          </a:xfrm>
          <a:prstGeom prst="rect">
            <a:avLst/>
          </a:prstGeom>
          <a:noFill/>
          <a:ln/>
        </p:spPr>
        <p:txBody>
          <a:bodyPr wrap="square" rtlCol="0" anchor="t"/>
          <a:lstStyle/>
          <a:p>
            <a:pPr algn="ctr" indent="0" marL="0">
              <a:buNone/>
            </a:pPr>
            <a:r>
              <a:rPr lang="en-US" sz="1050" dirty="0">
                <a:solidFill>
                  <a:srgbClr val="2D3436"/>
                </a:solidFill>
                <a:latin typeface="Arial" pitchFamily="34" charset="0"/>
                <a:ea typeface="Arial" pitchFamily="34" charset="-122"/>
                <a:cs typeface="Arial" pitchFamily="34" charset="-120"/>
              </a:rPr>
              <a:t>Decrease in diagnostic error rate</a:t>
            </a:r>
            <a:endParaRPr lang="en-US" sz="1050" dirty="0"/>
          </a:p>
        </p:txBody>
      </p:sp>
      <p:sp>
        <p:nvSpPr>
          <p:cNvPr id="16" name="Shape 14"/>
          <p:cNvSpPr/>
          <p:nvPr/>
        </p:nvSpPr>
        <p:spPr>
          <a:xfrm>
            <a:off x="4023360" y="868680"/>
            <a:ext cx="0" cy="3474720"/>
          </a:xfrm>
          <a:prstGeom prst="line">
            <a:avLst/>
          </a:prstGeom>
          <a:noFill/>
          <a:ln w="19050">
            <a:solidFill>
              <a:srgbClr val="EDF2F7"/>
            </a:solidFill>
            <a:prstDash val="solid"/>
          </a:ln>
        </p:spPr>
      </p:sp>
      <p:sp>
        <p:nvSpPr>
          <p:cNvPr id="17" name="Text 15"/>
          <p:cNvSpPr/>
          <p:nvPr/>
        </p:nvSpPr>
        <p:spPr>
          <a:xfrm>
            <a:off x="4297680" y="868680"/>
            <a:ext cx="4389120" cy="3474720"/>
          </a:xfrm>
          <a:prstGeom prst="rect">
            <a:avLst/>
          </a:prstGeom>
          <a:noFill/>
          <a:ln/>
        </p:spPr>
        <p:txBody>
          <a:bodyPr wrap="square" rtlCol="0" anchor="t"/>
          <a:lstStyle/>
          <a:p>
            <a:pPr algn="l" indent="0" marL="0">
              <a:buNone/>
            </a:pPr>
            <a:r>
              <a:rPr lang="en-US" sz="1400" b="1" dirty="0">
                <a:solidFill>
                  <a:srgbClr val="1B2A4A"/>
                </a:solidFill>
                <a:latin typeface="Arial" pitchFamily="34" charset="0"/>
                <a:ea typeface="Arial" pitchFamily="34" charset="-122"/>
                <a:cs typeface="Arial" pitchFamily="34" charset="-120"/>
              </a:rPr>
              <a:t>The Deployment</a:t>
            </a:r>
            <a:endParaRPr lang="en-US" sz="1400" dirty="0"/>
          </a:p>
          <a:p>
            <a:pPr algn="l" indent="0" marL="0">
              <a:buNone/>
            </a:pPr>
            <a:r>
              <a:rPr lang="en-US" sz="1200" dirty="0">
                <a:solidFill>
                  <a:srgbClr val="2D3436"/>
                </a:solidFill>
                <a:latin typeface="Arial" pitchFamily="34" charset="0"/>
                <a:ea typeface="Arial" pitchFamily="34" charset="-122"/>
                <a:cs typeface="Arial" pitchFamily="34" charset="-120"/>
              </a:rPr>
              <a:t>In 2024, Mayo Clinic deployed an AI-assisted radiology workflow across its three main campuses. The system pre-screens chest X-rays, flagging potential abnormalities for prioritised review by radiologists.</a:t>
            </a:r>
            <a:endParaRPr lang="en-US" sz="1400" dirty="0"/>
          </a:p>
          <a:p>
            <a:pPr algn="l" indent="0" marL="0">
              <a:buNone/>
            </a:pPr>
            <a:endParaRPr lang="en-US" sz="1400" dirty="0"/>
          </a:p>
          <a:p>
            <a:pPr algn="l" indent="0" marL="0">
              <a:buNone/>
            </a:pPr>
            <a:r>
              <a:rPr lang="en-US" sz="1400" b="1" dirty="0">
                <a:solidFill>
                  <a:srgbClr val="1B2A4A"/>
                </a:solidFill>
                <a:latin typeface="Arial" pitchFamily="34" charset="0"/>
                <a:ea typeface="Arial" pitchFamily="34" charset="-122"/>
                <a:cs typeface="Arial" pitchFamily="34" charset="-120"/>
              </a:rPr>
              <a:t>The Results</a:t>
            </a:r>
            <a:endParaRPr lang="en-US" sz="1400" dirty="0"/>
          </a:p>
          <a:p>
            <a:pPr algn="l" indent="0" marL="0">
              <a:buNone/>
            </a:pPr>
            <a:r>
              <a:rPr lang="en-US" sz="1200" dirty="0">
                <a:solidFill>
                  <a:srgbClr val="2D3436"/>
                </a:solidFill>
                <a:latin typeface="Arial" pitchFamily="34" charset="0"/>
                <a:ea typeface="Arial" pitchFamily="34" charset="-122"/>
                <a:cs typeface="Arial" pitchFamily="34" charset="-120"/>
              </a:rPr>
              <a:t>Radiologists reported a 40% reduction in per-image interpretation time while maintaining or improving accuracy. The system reduced 'time to critical finding' notification from 8 hours to under 30 minutes.</a:t>
            </a:r>
            <a:endParaRPr lang="en-US" sz="1400" dirty="0"/>
          </a:p>
          <a:p>
            <a:pPr algn="l" indent="0" marL="0">
              <a:buNone/>
            </a:pPr>
            <a:endParaRPr lang="en-US" sz="1400" dirty="0"/>
          </a:p>
          <a:p>
            <a:pPr algn="l" indent="0" marL="0">
              <a:buNone/>
            </a:pPr>
            <a:r>
              <a:rPr lang="en-US" sz="1400" b="1" dirty="0">
                <a:solidFill>
                  <a:srgbClr val="1B2A4A"/>
                </a:solidFill>
                <a:latin typeface="Arial" pitchFamily="34" charset="0"/>
                <a:ea typeface="Arial" pitchFamily="34" charset="-122"/>
                <a:cs typeface="Arial" pitchFamily="34" charset="-120"/>
              </a:rPr>
              <a:t>The Principle</a:t>
            </a:r>
            <a:endParaRPr lang="en-US" sz="1400" dirty="0"/>
          </a:p>
          <a:p>
            <a:pPr algn="l" indent="0" marL="0">
              <a:buNone/>
            </a:pPr>
            <a:r>
              <a:rPr lang="en-US" sz="1200" dirty="0">
                <a:solidFill>
                  <a:srgbClr val="2D3436"/>
                </a:solidFill>
                <a:latin typeface="Arial" pitchFamily="34" charset="0"/>
                <a:ea typeface="Arial" pitchFamily="34" charset="-122"/>
                <a:cs typeface="Arial" pitchFamily="34" charset="-120"/>
              </a:rPr>
              <a:t>Key success factor: the AI was designed to augment radiologists, not replace them. Clinicians maintain final diagnostic authority while the AI handles triage and preliminary screening.</a:t>
            </a:r>
            <a:endParaRPr lang="en-US" sz="1400" dirty="0"/>
          </a:p>
        </p:txBody>
      </p:sp>
      <p:sp>
        <p:nvSpPr>
          <p:cNvPr id="18" name="Text 16"/>
          <p:cNvSpPr/>
          <p:nvPr/>
        </p:nvSpPr>
        <p:spPr>
          <a:xfrm>
            <a:off x="457200" y="4709160"/>
            <a:ext cx="8229600" cy="320040"/>
          </a:xfrm>
          <a:prstGeom prst="rect">
            <a:avLst/>
          </a:prstGeom>
          <a:noFill/>
          <a:ln/>
        </p:spPr>
        <p:txBody>
          <a:bodyPr wrap="square" rtlCol="0" anchor="t"/>
          <a:lstStyle/>
          <a:p>
            <a:pPr algn="l" indent="0" marL="0">
              <a:buNone/>
            </a:pPr>
            <a:r>
              <a:rPr lang="en-US" sz="900" dirty="0">
                <a:solidFill>
                  <a:srgbClr val="B0BEC5"/>
                </a:solidFill>
                <a:latin typeface="Arial" pitchFamily="34" charset="0"/>
                <a:ea typeface="Arial" pitchFamily="34" charset="-122"/>
                <a:cs typeface="Arial" pitchFamily="34" charset="-120"/>
              </a:rPr>
              <a:t>Source: Mayo Clinic Proceedings, 'AI-Augmented Radiology Workflow: 18-Month Outcomes', February 2026</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Challenges &amp; Risks: What Keeps Healthcare Leaders Awake</a:t>
            </a:r>
            <a:endParaRPr lang="en-US" sz="2200" dirty="0"/>
          </a:p>
        </p:txBody>
      </p:sp>
      <p:sp>
        <p:nvSpPr>
          <p:cNvPr id="4" name="Shape 2"/>
          <p:cNvSpPr/>
          <p:nvPr/>
        </p:nvSpPr>
        <p:spPr>
          <a:xfrm>
            <a:off x="457200" y="822960"/>
            <a:ext cx="2560320" cy="169164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5" name="Shape 3"/>
          <p:cNvSpPr/>
          <p:nvPr/>
        </p:nvSpPr>
        <p:spPr>
          <a:xfrm>
            <a:off x="594360" y="960120"/>
            <a:ext cx="256032" cy="256032"/>
          </a:xfrm>
          <a:prstGeom prst="ellipse">
            <a:avLst/>
          </a:prstGeom>
          <a:solidFill>
            <a:srgbClr val="D4556B"/>
          </a:solidFill>
          <a:ln/>
        </p:spPr>
      </p:sp>
      <p:sp>
        <p:nvSpPr>
          <p:cNvPr id="6" name="Text 4"/>
          <p:cNvSpPr/>
          <p:nvPr/>
        </p:nvSpPr>
        <p:spPr>
          <a:xfrm>
            <a:off x="914400" y="914400"/>
            <a:ext cx="1828800" cy="320040"/>
          </a:xfrm>
          <a:prstGeom prst="rect">
            <a:avLst/>
          </a:prstGeom>
          <a:noFill/>
          <a:ln/>
        </p:spPr>
        <p:txBody>
          <a:bodyPr wrap="square" lIns="0" tIns="0" rIns="0" bIns="0" rtlCol="0" anchor="ctr"/>
          <a:lstStyle/>
          <a:p>
            <a:pPr algn="l" indent="0" marL="0">
              <a:buNone/>
            </a:pPr>
            <a:r>
              <a:rPr lang="en-US" sz="900" b="1" dirty="0">
                <a:solidFill>
                  <a:srgbClr val="D4556B"/>
                </a:solidFill>
                <a:latin typeface="Arial" pitchFamily="34" charset="0"/>
                <a:ea typeface="Arial" pitchFamily="34" charset="-122"/>
                <a:cs typeface="Arial" pitchFamily="34" charset="-120"/>
              </a:rPr>
              <a:t>HIGH</a:t>
            </a:r>
            <a:endParaRPr lang="en-US" sz="900" dirty="0"/>
          </a:p>
        </p:txBody>
      </p:sp>
      <p:sp>
        <p:nvSpPr>
          <p:cNvPr id="7" name="Text 5"/>
          <p:cNvSpPr/>
          <p:nvPr/>
        </p:nvSpPr>
        <p:spPr>
          <a:xfrm>
            <a:off x="594360" y="1280160"/>
            <a:ext cx="2286000" cy="320040"/>
          </a:xfrm>
          <a:prstGeom prst="rect">
            <a:avLst/>
          </a:prstGeom>
          <a:noFill/>
          <a:ln/>
        </p:spPr>
        <p:txBody>
          <a:bodyPr wrap="square" lIns="0" tIns="0" rIns="0" bIns="0" rtlCol="0" anchor="ctr"/>
          <a:lstStyle/>
          <a:p>
            <a:pPr algn="l" indent="0" marL="0">
              <a:buNone/>
            </a:pPr>
            <a:r>
              <a:rPr lang="en-US" sz="1200" b="1" dirty="0">
                <a:solidFill>
                  <a:srgbClr val="1B2A4A"/>
                </a:solidFill>
                <a:latin typeface="Arial" pitchFamily="34" charset="0"/>
                <a:ea typeface="Arial" pitchFamily="34" charset="-122"/>
                <a:cs typeface="Arial" pitchFamily="34" charset="-120"/>
              </a:rPr>
              <a:t>Data Privacy &amp; Security</a:t>
            </a:r>
            <a:endParaRPr lang="en-US" sz="1200" dirty="0"/>
          </a:p>
        </p:txBody>
      </p:sp>
      <p:sp>
        <p:nvSpPr>
          <p:cNvPr id="8" name="Text 6"/>
          <p:cNvSpPr/>
          <p:nvPr/>
        </p:nvSpPr>
        <p:spPr>
          <a:xfrm>
            <a:off x="594360" y="1600200"/>
            <a:ext cx="2286000" cy="822960"/>
          </a:xfrm>
          <a:prstGeom prst="rect">
            <a:avLst/>
          </a:prstGeom>
          <a:noFill/>
          <a:ln/>
        </p:spPr>
        <p:txBody>
          <a:bodyPr wrap="square" rtlCol="0" anchor="t"/>
          <a:lstStyle/>
          <a:p>
            <a:pPr algn="l" indent="0" marL="0">
              <a:buNone/>
            </a:pPr>
            <a:r>
              <a:rPr lang="en-US" sz="950" dirty="0">
                <a:solidFill>
                  <a:srgbClr val="2D3436"/>
                </a:solidFill>
                <a:latin typeface="Arial" pitchFamily="34" charset="0"/>
                <a:ea typeface="Arial" pitchFamily="34" charset="-122"/>
                <a:cs typeface="Arial" pitchFamily="34" charset="-120"/>
              </a:rPr>
              <a:t>Patient data breaches cost an average of $10.9M per incident. AI systems access vast datasets, multiplying the attack surface and creating new compliance obligations under evolving regulations.</a:t>
            </a:r>
            <a:endParaRPr lang="en-US" sz="950" dirty="0"/>
          </a:p>
        </p:txBody>
      </p:sp>
      <p:sp>
        <p:nvSpPr>
          <p:cNvPr id="9" name="Shape 7"/>
          <p:cNvSpPr/>
          <p:nvPr/>
        </p:nvSpPr>
        <p:spPr>
          <a:xfrm>
            <a:off x="3200400" y="822960"/>
            <a:ext cx="2560320" cy="169164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0" name="Shape 8"/>
          <p:cNvSpPr/>
          <p:nvPr/>
        </p:nvSpPr>
        <p:spPr>
          <a:xfrm>
            <a:off x="3337560" y="960120"/>
            <a:ext cx="256032" cy="256032"/>
          </a:xfrm>
          <a:prstGeom prst="ellipse">
            <a:avLst/>
          </a:prstGeom>
          <a:solidFill>
            <a:srgbClr val="D4556B"/>
          </a:solidFill>
          <a:ln/>
        </p:spPr>
      </p:sp>
      <p:sp>
        <p:nvSpPr>
          <p:cNvPr id="11" name="Text 9"/>
          <p:cNvSpPr/>
          <p:nvPr/>
        </p:nvSpPr>
        <p:spPr>
          <a:xfrm>
            <a:off x="3657600" y="914400"/>
            <a:ext cx="1828800" cy="320040"/>
          </a:xfrm>
          <a:prstGeom prst="rect">
            <a:avLst/>
          </a:prstGeom>
          <a:noFill/>
          <a:ln/>
        </p:spPr>
        <p:txBody>
          <a:bodyPr wrap="square" lIns="0" tIns="0" rIns="0" bIns="0" rtlCol="0" anchor="ctr"/>
          <a:lstStyle/>
          <a:p>
            <a:pPr algn="l" indent="0" marL="0">
              <a:buNone/>
            </a:pPr>
            <a:r>
              <a:rPr lang="en-US" sz="900" b="1" dirty="0">
                <a:solidFill>
                  <a:srgbClr val="D4556B"/>
                </a:solidFill>
                <a:latin typeface="Arial" pitchFamily="34" charset="0"/>
                <a:ea typeface="Arial" pitchFamily="34" charset="-122"/>
                <a:cs typeface="Arial" pitchFamily="34" charset="-120"/>
              </a:rPr>
              <a:t>HIGH</a:t>
            </a:r>
            <a:endParaRPr lang="en-US" sz="900" dirty="0"/>
          </a:p>
        </p:txBody>
      </p:sp>
      <p:sp>
        <p:nvSpPr>
          <p:cNvPr id="12" name="Text 10"/>
          <p:cNvSpPr/>
          <p:nvPr/>
        </p:nvSpPr>
        <p:spPr>
          <a:xfrm>
            <a:off x="3337560" y="1280160"/>
            <a:ext cx="2286000" cy="320040"/>
          </a:xfrm>
          <a:prstGeom prst="rect">
            <a:avLst/>
          </a:prstGeom>
          <a:noFill/>
          <a:ln/>
        </p:spPr>
        <p:txBody>
          <a:bodyPr wrap="square" lIns="0" tIns="0" rIns="0" bIns="0" rtlCol="0" anchor="ctr"/>
          <a:lstStyle/>
          <a:p>
            <a:pPr algn="l" indent="0" marL="0">
              <a:buNone/>
            </a:pPr>
            <a:r>
              <a:rPr lang="en-US" sz="1200" b="1" dirty="0">
                <a:solidFill>
                  <a:srgbClr val="1B2A4A"/>
                </a:solidFill>
                <a:latin typeface="Arial" pitchFamily="34" charset="0"/>
                <a:ea typeface="Arial" pitchFamily="34" charset="-122"/>
                <a:cs typeface="Arial" pitchFamily="34" charset="-120"/>
              </a:rPr>
              <a:t>Algorithmic Bias</a:t>
            </a:r>
            <a:endParaRPr lang="en-US" sz="1200" dirty="0"/>
          </a:p>
        </p:txBody>
      </p:sp>
      <p:sp>
        <p:nvSpPr>
          <p:cNvPr id="13" name="Text 11"/>
          <p:cNvSpPr/>
          <p:nvPr/>
        </p:nvSpPr>
        <p:spPr>
          <a:xfrm>
            <a:off x="3337560" y="1600200"/>
            <a:ext cx="2286000" cy="822960"/>
          </a:xfrm>
          <a:prstGeom prst="rect">
            <a:avLst/>
          </a:prstGeom>
          <a:noFill/>
          <a:ln/>
        </p:spPr>
        <p:txBody>
          <a:bodyPr wrap="square" rtlCol="0" anchor="t"/>
          <a:lstStyle/>
          <a:p>
            <a:pPr algn="l" indent="0" marL="0">
              <a:buNone/>
            </a:pPr>
            <a:r>
              <a:rPr lang="en-US" sz="950" dirty="0">
                <a:solidFill>
                  <a:srgbClr val="2D3436"/>
                </a:solidFill>
                <a:latin typeface="Arial" pitchFamily="34" charset="0"/>
                <a:ea typeface="Arial" pitchFamily="34" charset="-122"/>
                <a:cs typeface="Arial" pitchFamily="34" charset="-120"/>
              </a:rPr>
              <a:t>Training data skewed toward white male populations produces AI that underperforms for women and minorities. Dermatology AI shows 12% lower accuracy on darker skin tones — a patient-safety risk.</a:t>
            </a:r>
            <a:endParaRPr lang="en-US" sz="950" dirty="0"/>
          </a:p>
        </p:txBody>
      </p:sp>
      <p:sp>
        <p:nvSpPr>
          <p:cNvPr id="14" name="Shape 12"/>
          <p:cNvSpPr/>
          <p:nvPr/>
        </p:nvSpPr>
        <p:spPr>
          <a:xfrm>
            <a:off x="5943600" y="822960"/>
            <a:ext cx="2560320" cy="169164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5" name="Shape 13"/>
          <p:cNvSpPr/>
          <p:nvPr/>
        </p:nvSpPr>
        <p:spPr>
          <a:xfrm>
            <a:off x="6080760" y="960120"/>
            <a:ext cx="256032" cy="256032"/>
          </a:xfrm>
          <a:prstGeom prst="ellipse">
            <a:avLst/>
          </a:prstGeom>
          <a:solidFill>
            <a:srgbClr val="E8A84C"/>
          </a:solidFill>
          <a:ln/>
        </p:spPr>
      </p:sp>
      <p:sp>
        <p:nvSpPr>
          <p:cNvPr id="16" name="Text 14"/>
          <p:cNvSpPr/>
          <p:nvPr/>
        </p:nvSpPr>
        <p:spPr>
          <a:xfrm>
            <a:off x="6400800" y="914400"/>
            <a:ext cx="1828800" cy="320040"/>
          </a:xfrm>
          <a:prstGeom prst="rect">
            <a:avLst/>
          </a:prstGeom>
          <a:noFill/>
          <a:ln/>
        </p:spPr>
        <p:txBody>
          <a:bodyPr wrap="square" lIns="0" tIns="0" rIns="0" bIns="0" rtlCol="0" anchor="ctr"/>
          <a:lstStyle/>
          <a:p>
            <a:pPr algn="l" indent="0" marL="0">
              <a:buNone/>
            </a:pPr>
            <a:r>
              <a:rPr lang="en-US" sz="900" b="1" dirty="0">
                <a:solidFill>
                  <a:srgbClr val="E8A84C"/>
                </a:solidFill>
                <a:latin typeface="Arial" pitchFamily="34" charset="0"/>
                <a:ea typeface="Arial" pitchFamily="34" charset="-122"/>
                <a:cs typeface="Arial" pitchFamily="34" charset="-120"/>
              </a:rPr>
              <a:t>MEDIUM</a:t>
            </a:r>
            <a:endParaRPr lang="en-US" sz="900" dirty="0"/>
          </a:p>
        </p:txBody>
      </p:sp>
      <p:sp>
        <p:nvSpPr>
          <p:cNvPr id="17" name="Text 15"/>
          <p:cNvSpPr/>
          <p:nvPr/>
        </p:nvSpPr>
        <p:spPr>
          <a:xfrm>
            <a:off x="6080760" y="1280160"/>
            <a:ext cx="2286000" cy="320040"/>
          </a:xfrm>
          <a:prstGeom prst="rect">
            <a:avLst/>
          </a:prstGeom>
          <a:noFill/>
          <a:ln/>
        </p:spPr>
        <p:txBody>
          <a:bodyPr wrap="square" lIns="0" tIns="0" rIns="0" bIns="0" rtlCol="0" anchor="ctr"/>
          <a:lstStyle/>
          <a:p>
            <a:pPr algn="l" indent="0" marL="0">
              <a:buNone/>
            </a:pPr>
            <a:r>
              <a:rPr lang="en-US" sz="1200" b="1" dirty="0">
                <a:solidFill>
                  <a:srgbClr val="1B2A4A"/>
                </a:solidFill>
                <a:latin typeface="Arial" pitchFamily="34" charset="0"/>
                <a:ea typeface="Arial" pitchFamily="34" charset="-122"/>
                <a:cs typeface="Arial" pitchFamily="34" charset="-120"/>
              </a:rPr>
              <a:t>Regulatory Uncertainty</a:t>
            </a:r>
            <a:endParaRPr lang="en-US" sz="1200" dirty="0"/>
          </a:p>
        </p:txBody>
      </p:sp>
      <p:sp>
        <p:nvSpPr>
          <p:cNvPr id="18" name="Text 16"/>
          <p:cNvSpPr/>
          <p:nvPr/>
        </p:nvSpPr>
        <p:spPr>
          <a:xfrm>
            <a:off x="6080760" y="1600200"/>
            <a:ext cx="2286000" cy="822960"/>
          </a:xfrm>
          <a:prstGeom prst="rect">
            <a:avLst/>
          </a:prstGeom>
          <a:noFill/>
          <a:ln/>
        </p:spPr>
        <p:txBody>
          <a:bodyPr wrap="square" rtlCol="0" anchor="t"/>
          <a:lstStyle/>
          <a:p>
            <a:pPr algn="l" indent="0" marL="0">
              <a:buNone/>
            </a:pPr>
            <a:r>
              <a:rPr lang="en-US" sz="950" dirty="0">
                <a:solidFill>
                  <a:srgbClr val="2D3436"/>
                </a:solidFill>
                <a:latin typeface="Arial" pitchFamily="34" charset="0"/>
                <a:ea typeface="Arial" pitchFamily="34" charset="-122"/>
                <a:cs typeface="Arial" pitchFamily="34" charset="-120"/>
              </a:rPr>
              <a:t>FDA, EMA, and MHRA have differing AI classification frameworks. 47% of healthtech executives cite regulatory confusion as a barrier to deployment.</a:t>
            </a:r>
            <a:endParaRPr lang="en-US" sz="950" dirty="0"/>
          </a:p>
        </p:txBody>
      </p:sp>
      <p:sp>
        <p:nvSpPr>
          <p:cNvPr id="19" name="Shape 17"/>
          <p:cNvSpPr/>
          <p:nvPr/>
        </p:nvSpPr>
        <p:spPr>
          <a:xfrm>
            <a:off x="457200" y="2697480"/>
            <a:ext cx="2560320" cy="169164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20" name="Shape 18"/>
          <p:cNvSpPr/>
          <p:nvPr/>
        </p:nvSpPr>
        <p:spPr>
          <a:xfrm>
            <a:off x="594360" y="2834640"/>
            <a:ext cx="256032" cy="256032"/>
          </a:xfrm>
          <a:prstGeom prst="ellipse">
            <a:avLst/>
          </a:prstGeom>
          <a:solidFill>
            <a:srgbClr val="E8A84C"/>
          </a:solidFill>
          <a:ln/>
        </p:spPr>
      </p:sp>
      <p:sp>
        <p:nvSpPr>
          <p:cNvPr id="21" name="Text 19"/>
          <p:cNvSpPr/>
          <p:nvPr/>
        </p:nvSpPr>
        <p:spPr>
          <a:xfrm>
            <a:off x="914400" y="2788920"/>
            <a:ext cx="1828800" cy="320040"/>
          </a:xfrm>
          <a:prstGeom prst="rect">
            <a:avLst/>
          </a:prstGeom>
          <a:noFill/>
          <a:ln/>
        </p:spPr>
        <p:txBody>
          <a:bodyPr wrap="square" lIns="0" tIns="0" rIns="0" bIns="0" rtlCol="0" anchor="ctr"/>
          <a:lstStyle/>
          <a:p>
            <a:pPr algn="l" indent="0" marL="0">
              <a:buNone/>
            </a:pPr>
            <a:r>
              <a:rPr lang="en-US" sz="900" b="1" dirty="0">
                <a:solidFill>
                  <a:srgbClr val="E8A84C"/>
                </a:solidFill>
                <a:latin typeface="Arial" pitchFamily="34" charset="0"/>
                <a:ea typeface="Arial" pitchFamily="34" charset="-122"/>
                <a:cs typeface="Arial" pitchFamily="34" charset="-120"/>
              </a:rPr>
              <a:t>MEDIUM</a:t>
            </a:r>
            <a:endParaRPr lang="en-US" sz="900" dirty="0"/>
          </a:p>
        </p:txBody>
      </p:sp>
      <p:sp>
        <p:nvSpPr>
          <p:cNvPr id="22" name="Text 20"/>
          <p:cNvSpPr/>
          <p:nvPr/>
        </p:nvSpPr>
        <p:spPr>
          <a:xfrm>
            <a:off x="594360" y="3154680"/>
            <a:ext cx="2286000" cy="320040"/>
          </a:xfrm>
          <a:prstGeom prst="rect">
            <a:avLst/>
          </a:prstGeom>
          <a:noFill/>
          <a:ln/>
        </p:spPr>
        <p:txBody>
          <a:bodyPr wrap="square" lIns="0" tIns="0" rIns="0" bIns="0" rtlCol="0" anchor="ctr"/>
          <a:lstStyle/>
          <a:p>
            <a:pPr algn="l" indent="0" marL="0">
              <a:buNone/>
            </a:pPr>
            <a:r>
              <a:rPr lang="en-US" sz="1200" b="1" dirty="0">
                <a:solidFill>
                  <a:srgbClr val="1B2A4A"/>
                </a:solidFill>
                <a:latin typeface="Arial" pitchFamily="34" charset="0"/>
                <a:ea typeface="Arial" pitchFamily="34" charset="-122"/>
                <a:cs typeface="Arial" pitchFamily="34" charset="-120"/>
              </a:rPr>
              <a:t>Integration Complexity</a:t>
            </a:r>
            <a:endParaRPr lang="en-US" sz="1200" dirty="0"/>
          </a:p>
        </p:txBody>
      </p:sp>
      <p:sp>
        <p:nvSpPr>
          <p:cNvPr id="23" name="Text 21"/>
          <p:cNvSpPr/>
          <p:nvPr/>
        </p:nvSpPr>
        <p:spPr>
          <a:xfrm>
            <a:off x="594360" y="3474720"/>
            <a:ext cx="2286000" cy="822960"/>
          </a:xfrm>
          <a:prstGeom prst="rect">
            <a:avLst/>
          </a:prstGeom>
          <a:noFill/>
          <a:ln/>
        </p:spPr>
        <p:txBody>
          <a:bodyPr wrap="square" rtlCol="0" anchor="t"/>
          <a:lstStyle/>
          <a:p>
            <a:pPr algn="l" indent="0" marL="0">
              <a:buNone/>
            </a:pPr>
            <a:r>
              <a:rPr lang="en-US" sz="950" dirty="0">
                <a:solidFill>
                  <a:srgbClr val="2D3436"/>
                </a:solidFill>
                <a:latin typeface="Arial" pitchFamily="34" charset="0"/>
                <a:ea typeface="Arial" pitchFamily="34" charset="-122"/>
                <a:cs typeface="Arial" pitchFamily="34" charset="-120"/>
              </a:rPr>
              <a:t>Legacy EHR systems were not designed for AI integration. Average implementation time: 14 months. 60% of AI health projects stall at the integration stage.</a:t>
            </a:r>
            <a:endParaRPr lang="en-US" sz="950" dirty="0"/>
          </a:p>
        </p:txBody>
      </p:sp>
      <p:sp>
        <p:nvSpPr>
          <p:cNvPr id="24" name="Shape 22"/>
          <p:cNvSpPr/>
          <p:nvPr/>
        </p:nvSpPr>
        <p:spPr>
          <a:xfrm>
            <a:off x="3200400" y="2697480"/>
            <a:ext cx="2560320" cy="169164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25" name="Shape 23"/>
          <p:cNvSpPr/>
          <p:nvPr/>
        </p:nvSpPr>
        <p:spPr>
          <a:xfrm>
            <a:off x="3337560" y="2834640"/>
            <a:ext cx="256032" cy="256032"/>
          </a:xfrm>
          <a:prstGeom prst="ellipse">
            <a:avLst/>
          </a:prstGeom>
          <a:solidFill>
            <a:srgbClr val="E8913A"/>
          </a:solidFill>
          <a:ln/>
        </p:spPr>
      </p:sp>
      <p:sp>
        <p:nvSpPr>
          <p:cNvPr id="26" name="Text 24"/>
          <p:cNvSpPr/>
          <p:nvPr/>
        </p:nvSpPr>
        <p:spPr>
          <a:xfrm>
            <a:off x="3657600" y="2788920"/>
            <a:ext cx="1828800" cy="320040"/>
          </a:xfrm>
          <a:prstGeom prst="rect">
            <a:avLst/>
          </a:prstGeom>
          <a:noFill/>
          <a:ln/>
        </p:spPr>
        <p:txBody>
          <a:bodyPr wrap="square" lIns="0" tIns="0" rIns="0" bIns="0" rtlCol="0" anchor="ctr"/>
          <a:lstStyle/>
          <a:p>
            <a:pPr algn="l" indent="0" marL="0">
              <a:buNone/>
            </a:pPr>
            <a:r>
              <a:rPr lang="en-US" sz="900" b="1" dirty="0">
                <a:solidFill>
                  <a:srgbClr val="E8913A"/>
                </a:solidFill>
                <a:latin typeface="Arial" pitchFamily="34" charset="0"/>
                <a:ea typeface="Arial" pitchFamily="34" charset="-122"/>
                <a:cs typeface="Arial" pitchFamily="34" charset="-120"/>
              </a:rPr>
              <a:t>MEDIUM-HIGH</a:t>
            </a:r>
            <a:endParaRPr lang="en-US" sz="900" dirty="0"/>
          </a:p>
        </p:txBody>
      </p:sp>
      <p:sp>
        <p:nvSpPr>
          <p:cNvPr id="27" name="Text 25"/>
          <p:cNvSpPr/>
          <p:nvPr/>
        </p:nvSpPr>
        <p:spPr>
          <a:xfrm>
            <a:off x="3337560" y="3154680"/>
            <a:ext cx="2286000" cy="320040"/>
          </a:xfrm>
          <a:prstGeom prst="rect">
            <a:avLst/>
          </a:prstGeom>
          <a:noFill/>
          <a:ln/>
        </p:spPr>
        <p:txBody>
          <a:bodyPr wrap="square" lIns="0" tIns="0" rIns="0" bIns="0" rtlCol="0" anchor="ctr"/>
          <a:lstStyle/>
          <a:p>
            <a:pPr algn="l" indent="0" marL="0">
              <a:buNone/>
            </a:pPr>
            <a:r>
              <a:rPr lang="en-US" sz="1200" b="1" dirty="0">
                <a:solidFill>
                  <a:srgbClr val="1B2A4A"/>
                </a:solidFill>
                <a:latin typeface="Arial" pitchFamily="34" charset="0"/>
                <a:ea typeface="Arial" pitchFamily="34" charset="-122"/>
                <a:cs typeface="Arial" pitchFamily="34" charset="-120"/>
              </a:rPr>
              <a:t>Clinical Trust &amp; Adoption</a:t>
            </a:r>
            <a:endParaRPr lang="en-US" sz="1200" dirty="0"/>
          </a:p>
        </p:txBody>
      </p:sp>
      <p:sp>
        <p:nvSpPr>
          <p:cNvPr id="28" name="Text 26"/>
          <p:cNvSpPr/>
          <p:nvPr/>
        </p:nvSpPr>
        <p:spPr>
          <a:xfrm>
            <a:off x="3337560" y="3474720"/>
            <a:ext cx="2286000" cy="822960"/>
          </a:xfrm>
          <a:prstGeom prst="rect">
            <a:avLst/>
          </a:prstGeom>
          <a:noFill/>
          <a:ln/>
        </p:spPr>
        <p:txBody>
          <a:bodyPr wrap="square" rtlCol="0" anchor="t"/>
          <a:lstStyle/>
          <a:p>
            <a:pPr algn="l" indent="0" marL="0">
              <a:buNone/>
            </a:pPr>
            <a:r>
              <a:rPr lang="en-US" sz="950" dirty="0">
                <a:solidFill>
                  <a:srgbClr val="2D3436"/>
                </a:solidFill>
                <a:latin typeface="Arial" pitchFamily="34" charset="0"/>
                <a:ea typeface="Arial" pitchFamily="34" charset="-122"/>
                <a:cs typeface="Arial" pitchFamily="34" charset="-120"/>
              </a:rPr>
              <a:t>31% of clinicians report distrust of AI recommendations. Overcoming the 'black box' perception requires explainable AI and transparent clinical validation.</a:t>
            </a:r>
            <a:endParaRPr lang="en-US" sz="9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Opportunities: Where the Next Five Years Will Be Won</a:t>
            </a:r>
            <a:endParaRPr lang="en-US" sz="2200" dirty="0"/>
          </a:p>
        </p:txBody>
      </p:sp>
      <p:sp>
        <p:nvSpPr>
          <p:cNvPr id="4" name="Shape 2"/>
          <p:cNvSpPr/>
          <p:nvPr/>
        </p:nvSpPr>
        <p:spPr>
          <a:xfrm>
            <a:off x="457200" y="822960"/>
            <a:ext cx="3840480" cy="150876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5" name="Shape 3"/>
          <p:cNvSpPr/>
          <p:nvPr/>
        </p:nvSpPr>
        <p:spPr>
          <a:xfrm>
            <a:off x="594360" y="960120"/>
            <a:ext cx="347472" cy="347472"/>
          </a:xfrm>
          <a:prstGeom prst="ellipse">
            <a:avLst/>
          </a:prstGeom>
          <a:solidFill>
            <a:srgbClr val="E8913A"/>
          </a:solidFill>
          <a:ln/>
        </p:spPr>
      </p:sp>
      <p:sp>
        <p:nvSpPr>
          <p:cNvPr id="6" name="Text 4"/>
          <p:cNvSpPr/>
          <p:nvPr/>
        </p:nvSpPr>
        <p:spPr>
          <a:xfrm>
            <a:off x="594360" y="960120"/>
            <a:ext cx="347472" cy="347472"/>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1</a:t>
            </a:r>
            <a:endParaRPr lang="en-US" sz="1600" dirty="0"/>
          </a:p>
        </p:txBody>
      </p:sp>
      <p:sp>
        <p:nvSpPr>
          <p:cNvPr id="7" name="Text 5"/>
          <p:cNvSpPr/>
          <p:nvPr/>
        </p:nvSpPr>
        <p:spPr>
          <a:xfrm>
            <a:off x="1051560" y="914400"/>
            <a:ext cx="3063240" cy="320040"/>
          </a:xfrm>
          <a:prstGeom prst="rect">
            <a:avLst/>
          </a:prstGeom>
          <a:noFill/>
          <a:ln/>
        </p:spPr>
        <p:txBody>
          <a:bodyPr wrap="square" lIns="0" tIns="0" rIns="0" bIns="0" rtlCol="0" anchor="ctr"/>
          <a:lstStyle/>
          <a:p>
            <a:pPr algn="l" indent="0" marL="0">
              <a:buNone/>
            </a:pPr>
            <a:r>
              <a:rPr lang="en-US" sz="1300" b="1" dirty="0">
                <a:solidFill>
                  <a:srgbClr val="1B2A4A"/>
                </a:solidFill>
                <a:latin typeface="Arial" pitchFamily="34" charset="0"/>
                <a:ea typeface="Arial" pitchFamily="34" charset="-122"/>
                <a:cs typeface="Arial" pitchFamily="34" charset="-120"/>
              </a:rPr>
              <a:t>Precision Medicine</a:t>
            </a:r>
            <a:endParaRPr lang="en-US" sz="1300" dirty="0"/>
          </a:p>
        </p:txBody>
      </p:sp>
      <p:sp>
        <p:nvSpPr>
          <p:cNvPr id="8" name="Text 6"/>
          <p:cNvSpPr/>
          <p:nvPr/>
        </p:nvSpPr>
        <p:spPr>
          <a:xfrm>
            <a:off x="594360" y="1417320"/>
            <a:ext cx="3566160" cy="822960"/>
          </a:xfrm>
          <a:prstGeom prst="rect">
            <a:avLst/>
          </a:prstGeom>
          <a:noFill/>
          <a:ln/>
        </p:spPr>
        <p:txBody>
          <a:bodyPr wrap="square" rtlCol="0" anchor="t"/>
          <a:lstStyle/>
          <a:p>
            <a:pPr algn="l" indent="0" marL="0">
              <a:buNone/>
            </a:pPr>
            <a:r>
              <a:rPr lang="en-US" sz="1050" dirty="0">
                <a:solidFill>
                  <a:srgbClr val="2D3436"/>
                </a:solidFill>
                <a:latin typeface="Arial" pitchFamily="34" charset="0"/>
                <a:ea typeface="Arial" pitchFamily="34" charset="-122"/>
                <a:cs typeface="Arial" pitchFamily="34" charset="-120"/>
              </a:rPr>
              <a:t>AI-powered genomic analysis enables treatment plans tailored to individual patient biomarkers. Projected to reduce adverse drug reactions by 30–50% and improve oncology outcomes significantly.</a:t>
            </a:r>
            <a:endParaRPr lang="en-US" sz="1050" dirty="0"/>
          </a:p>
        </p:txBody>
      </p:sp>
      <p:sp>
        <p:nvSpPr>
          <p:cNvPr id="9" name="Shape 7"/>
          <p:cNvSpPr/>
          <p:nvPr/>
        </p:nvSpPr>
        <p:spPr>
          <a:xfrm>
            <a:off x="4572000" y="822960"/>
            <a:ext cx="3840480" cy="150876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0" name="Shape 8"/>
          <p:cNvSpPr/>
          <p:nvPr/>
        </p:nvSpPr>
        <p:spPr>
          <a:xfrm>
            <a:off x="4709160" y="960120"/>
            <a:ext cx="347472" cy="347472"/>
          </a:xfrm>
          <a:prstGeom prst="ellipse">
            <a:avLst/>
          </a:prstGeom>
          <a:solidFill>
            <a:srgbClr val="E8913A"/>
          </a:solidFill>
          <a:ln/>
        </p:spPr>
      </p:sp>
      <p:sp>
        <p:nvSpPr>
          <p:cNvPr id="11" name="Text 9"/>
          <p:cNvSpPr/>
          <p:nvPr/>
        </p:nvSpPr>
        <p:spPr>
          <a:xfrm>
            <a:off x="4709160" y="960120"/>
            <a:ext cx="347472" cy="347472"/>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2</a:t>
            </a:r>
            <a:endParaRPr lang="en-US" sz="1600" dirty="0"/>
          </a:p>
        </p:txBody>
      </p:sp>
      <p:sp>
        <p:nvSpPr>
          <p:cNvPr id="12" name="Text 10"/>
          <p:cNvSpPr/>
          <p:nvPr/>
        </p:nvSpPr>
        <p:spPr>
          <a:xfrm>
            <a:off x="5166360" y="914400"/>
            <a:ext cx="3063240" cy="320040"/>
          </a:xfrm>
          <a:prstGeom prst="rect">
            <a:avLst/>
          </a:prstGeom>
          <a:noFill/>
          <a:ln/>
        </p:spPr>
        <p:txBody>
          <a:bodyPr wrap="square" lIns="0" tIns="0" rIns="0" bIns="0" rtlCol="0" anchor="ctr"/>
          <a:lstStyle/>
          <a:p>
            <a:pPr algn="l" indent="0" marL="0">
              <a:buNone/>
            </a:pPr>
            <a:r>
              <a:rPr lang="en-US" sz="1300" b="1" dirty="0">
                <a:solidFill>
                  <a:srgbClr val="1B2A4A"/>
                </a:solidFill>
                <a:latin typeface="Arial" pitchFamily="34" charset="0"/>
                <a:ea typeface="Arial" pitchFamily="34" charset="-122"/>
                <a:cs typeface="Arial" pitchFamily="34" charset="-120"/>
              </a:rPr>
              <a:t>Remote Patient Monitoring</a:t>
            </a:r>
            <a:endParaRPr lang="en-US" sz="1300" dirty="0"/>
          </a:p>
        </p:txBody>
      </p:sp>
      <p:sp>
        <p:nvSpPr>
          <p:cNvPr id="13" name="Text 11"/>
          <p:cNvSpPr/>
          <p:nvPr/>
        </p:nvSpPr>
        <p:spPr>
          <a:xfrm>
            <a:off x="4709160" y="1417320"/>
            <a:ext cx="3566160" cy="822960"/>
          </a:xfrm>
          <a:prstGeom prst="rect">
            <a:avLst/>
          </a:prstGeom>
          <a:noFill/>
          <a:ln/>
        </p:spPr>
        <p:txBody>
          <a:bodyPr wrap="square" rtlCol="0" anchor="t"/>
          <a:lstStyle/>
          <a:p>
            <a:pPr algn="l" indent="0" marL="0">
              <a:buNone/>
            </a:pPr>
            <a:r>
              <a:rPr lang="en-US" sz="1050" dirty="0">
                <a:solidFill>
                  <a:srgbClr val="2D3436"/>
                </a:solidFill>
                <a:latin typeface="Arial" pitchFamily="34" charset="0"/>
                <a:ea typeface="Arial" pitchFamily="34" charset="-122"/>
                <a:cs typeface="Arial" pitchFamily="34" charset="-120"/>
              </a:rPr>
              <a:t>Continuous AI analysis of wearable data detects deterioration 48 hours before clinical signs appear. Reduces hospital readmissions by 25% and enables proactive care at scale.</a:t>
            </a:r>
            <a:endParaRPr lang="en-US" sz="1050" dirty="0"/>
          </a:p>
        </p:txBody>
      </p:sp>
      <p:sp>
        <p:nvSpPr>
          <p:cNvPr id="14" name="Shape 12"/>
          <p:cNvSpPr/>
          <p:nvPr/>
        </p:nvSpPr>
        <p:spPr>
          <a:xfrm>
            <a:off x="457200" y="2514600"/>
            <a:ext cx="3840480" cy="150876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5" name="Shape 13"/>
          <p:cNvSpPr/>
          <p:nvPr/>
        </p:nvSpPr>
        <p:spPr>
          <a:xfrm>
            <a:off x="594360" y="2651760"/>
            <a:ext cx="347472" cy="347472"/>
          </a:xfrm>
          <a:prstGeom prst="ellipse">
            <a:avLst/>
          </a:prstGeom>
          <a:solidFill>
            <a:srgbClr val="E8913A"/>
          </a:solidFill>
          <a:ln/>
        </p:spPr>
      </p:sp>
      <p:sp>
        <p:nvSpPr>
          <p:cNvPr id="16" name="Text 14"/>
          <p:cNvSpPr/>
          <p:nvPr/>
        </p:nvSpPr>
        <p:spPr>
          <a:xfrm>
            <a:off x="594360" y="2651760"/>
            <a:ext cx="347472" cy="347472"/>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3</a:t>
            </a:r>
            <a:endParaRPr lang="en-US" sz="1600" dirty="0"/>
          </a:p>
        </p:txBody>
      </p:sp>
      <p:sp>
        <p:nvSpPr>
          <p:cNvPr id="17" name="Text 15"/>
          <p:cNvSpPr/>
          <p:nvPr/>
        </p:nvSpPr>
        <p:spPr>
          <a:xfrm>
            <a:off x="1051560" y="2606040"/>
            <a:ext cx="3063240" cy="320040"/>
          </a:xfrm>
          <a:prstGeom prst="rect">
            <a:avLst/>
          </a:prstGeom>
          <a:noFill/>
          <a:ln/>
        </p:spPr>
        <p:txBody>
          <a:bodyPr wrap="square" lIns="0" tIns="0" rIns="0" bIns="0" rtlCol="0" anchor="ctr"/>
          <a:lstStyle/>
          <a:p>
            <a:pPr algn="l" indent="0" marL="0">
              <a:buNone/>
            </a:pPr>
            <a:r>
              <a:rPr lang="en-US" sz="1300" b="1" dirty="0">
                <a:solidFill>
                  <a:srgbClr val="1B2A4A"/>
                </a:solidFill>
                <a:latin typeface="Arial" pitchFamily="34" charset="0"/>
                <a:ea typeface="Arial" pitchFamily="34" charset="-122"/>
                <a:cs typeface="Arial" pitchFamily="34" charset="-120"/>
              </a:rPr>
              <a:t>Drug Discovery Acceleration</a:t>
            </a:r>
            <a:endParaRPr lang="en-US" sz="1300" dirty="0"/>
          </a:p>
        </p:txBody>
      </p:sp>
      <p:sp>
        <p:nvSpPr>
          <p:cNvPr id="18" name="Text 16"/>
          <p:cNvSpPr/>
          <p:nvPr/>
        </p:nvSpPr>
        <p:spPr>
          <a:xfrm>
            <a:off x="594360" y="3108960"/>
            <a:ext cx="3566160" cy="822960"/>
          </a:xfrm>
          <a:prstGeom prst="rect">
            <a:avLst/>
          </a:prstGeom>
          <a:noFill/>
          <a:ln/>
        </p:spPr>
        <p:txBody>
          <a:bodyPr wrap="square" rtlCol="0" anchor="t"/>
          <a:lstStyle/>
          <a:p>
            <a:pPr algn="l" indent="0" marL="0">
              <a:buNone/>
            </a:pPr>
            <a:r>
              <a:rPr lang="en-US" sz="1050" dirty="0">
                <a:solidFill>
                  <a:srgbClr val="2D3436"/>
                </a:solidFill>
                <a:latin typeface="Arial" pitchFamily="34" charset="0"/>
                <a:ea typeface="Arial" pitchFamily="34" charset="-122"/>
                <a:cs typeface="Arial" pitchFamily="34" charset="-120"/>
              </a:rPr>
              <a:t>AI reduces preclinical drug discovery timelines from 4–6 years to 12–18 months. 62% of new drug candidates in 2026 involve AI in the discovery phase.</a:t>
            </a:r>
            <a:endParaRPr lang="en-US" sz="1050" dirty="0"/>
          </a:p>
        </p:txBody>
      </p:sp>
      <p:sp>
        <p:nvSpPr>
          <p:cNvPr id="19" name="Shape 17"/>
          <p:cNvSpPr/>
          <p:nvPr/>
        </p:nvSpPr>
        <p:spPr>
          <a:xfrm>
            <a:off x="4572000" y="2514600"/>
            <a:ext cx="3840480" cy="150876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20" name="Shape 18"/>
          <p:cNvSpPr/>
          <p:nvPr/>
        </p:nvSpPr>
        <p:spPr>
          <a:xfrm>
            <a:off x="4709160" y="2651760"/>
            <a:ext cx="347472" cy="347472"/>
          </a:xfrm>
          <a:prstGeom prst="ellipse">
            <a:avLst/>
          </a:prstGeom>
          <a:solidFill>
            <a:srgbClr val="E8913A"/>
          </a:solidFill>
          <a:ln/>
        </p:spPr>
      </p:sp>
      <p:sp>
        <p:nvSpPr>
          <p:cNvPr id="21" name="Text 19"/>
          <p:cNvSpPr/>
          <p:nvPr/>
        </p:nvSpPr>
        <p:spPr>
          <a:xfrm>
            <a:off x="4709160" y="2651760"/>
            <a:ext cx="347472" cy="347472"/>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4</a:t>
            </a:r>
            <a:endParaRPr lang="en-US" sz="1600" dirty="0"/>
          </a:p>
        </p:txBody>
      </p:sp>
      <p:sp>
        <p:nvSpPr>
          <p:cNvPr id="22" name="Text 20"/>
          <p:cNvSpPr/>
          <p:nvPr/>
        </p:nvSpPr>
        <p:spPr>
          <a:xfrm>
            <a:off x="5166360" y="2606040"/>
            <a:ext cx="3063240" cy="320040"/>
          </a:xfrm>
          <a:prstGeom prst="rect">
            <a:avLst/>
          </a:prstGeom>
          <a:noFill/>
          <a:ln/>
        </p:spPr>
        <p:txBody>
          <a:bodyPr wrap="square" lIns="0" tIns="0" rIns="0" bIns="0" rtlCol="0" anchor="ctr"/>
          <a:lstStyle/>
          <a:p>
            <a:pPr algn="l" indent="0" marL="0">
              <a:buNone/>
            </a:pPr>
            <a:r>
              <a:rPr lang="en-US" sz="1300" b="1" dirty="0">
                <a:solidFill>
                  <a:srgbClr val="1B2A4A"/>
                </a:solidFill>
                <a:latin typeface="Arial" pitchFamily="34" charset="0"/>
                <a:ea typeface="Arial" pitchFamily="34" charset="-122"/>
                <a:cs typeface="Arial" pitchFamily="34" charset="-120"/>
              </a:rPr>
              <a:t>Clinical Trial Optimisation</a:t>
            </a:r>
            <a:endParaRPr lang="en-US" sz="1300" dirty="0"/>
          </a:p>
        </p:txBody>
      </p:sp>
      <p:sp>
        <p:nvSpPr>
          <p:cNvPr id="23" name="Text 21"/>
          <p:cNvSpPr/>
          <p:nvPr/>
        </p:nvSpPr>
        <p:spPr>
          <a:xfrm>
            <a:off x="4709160" y="3108960"/>
            <a:ext cx="3566160" cy="822960"/>
          </a:xfrm>
          <a:prstGeom prst="rect">
            <a:avLst/>
          </a:prstGeom>
          <a:noFill/>
          <a:ln/>
        </p:spPr>
        <p:txBody>
          <a:bodyPr wrap="square" rtlCol="0" anchor="t"/>
          <a:lstStyle/>
          <a:p>
            <a:pPr algn="l" indent="0" marL="0">
              <a:buNone/>
            </a:pPr>
            <a:r>
              <a:rPr lang="en-US" sz="1050" dirty="0">
                <a:solidFill>
                  <a:srgbClr val="2D3436"/>
                </a:solidFill>
                <a:latin typeface="Arial" pitchFamily="34" charset="0"/>
                <a:ea typeface="Arial" pitchFamily="34" charset="-122"/>
                <a:cs typeface="Arial" pitchFamily="34" charset="-120"/>
              </a:rPr>
              <a:t>AI patient matching reduces trial recruitment time by 60%. Adaptive trial designs powered by real-time AI analysis cut total trial duration by 35%.</a:t>
            </a: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Future Outlook: The Next Three Years</a:t>
            </a:r>
            <a:endParaRPr lang="en-US" sz="2200" dirty="0"/>
          </a:p>
        </p:txBody>
      </p:sp>
      <p:graphicFrame>
        <p:nvGraphicFramePr>
          <p:cNvPr id="4" name="Chart 0" descr=""/>
          <p:cNvGraphicFramePr/>
          <p:nvPr/>
        </p:nvGraphicFramePr>
        <p:xfrm>
          <a:off x="365760" y="822960"/>
          <a:ext cx="4114800" cy="320040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365760" y="3977640"/>
            <a:ext cx="4114800" cy="274320"/>
          </a:xfrm>
          <a:prstGeom prst="rect">
            <a:avLst/>
          </a:prstGeom>
          <a:noFill/>
          <a:ln/>
        </p:spPr>
        <p:txBody>
          <a:bodyPr wrap="square" rtlCol="0" anchor="ctr"/>
          <a:lstStyle/>
          <a:p>
            <a:pPr algn="ctr" indent="0" marL="0">
              <a:buNone/>
            </a:pPr>
            <a:r>
              <a:rPr lang="en-US" sz="1000" i="1" dirty="0">
                <a:solidFill>
                  <a:srgbClr val="B0BEC5"/>
                </a:solidFill>
                <a:latin typeface="Arial" pitchFamily="34" charset="0"/>
                <a:ea typeface="Arial" pitchFamily="34" charset="-122"/>
                <a:cs typeface="Arial" pitchFamily="34" charset="-120"/>
              </a:rPr>
              <a:t>Global AI Healthcare Investment ($B)</a:t>
            </a:r>
            <a:endParaRPr lang="en-US" sz="1000" dirty="0"/>
          </a:p>
        </p:txBody>
      </p:sp>
      <p:sp>
        <p:nvSpPr>
          <p:cNvPr id="6" name="Shape 3"/>
          <p:cNvSpPr/>
          <p:nvPr/>
        </p:nvSpPr>
        <p:spPr>
          <a:xfrm>
            <a:off x="4754880" y="822960"/>
            <a:ext cx="3931920" cy="749808"/>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7" name="Shape 4"/>
          <p:cNvSpPr/>
          <p:nvPr/>
        </p:nvSpPr>
        <p:spPr>
          <a:xfrm>
            <a:off x="4754880" y="822960"/>
            <a:ext cx="640080" cy="749808"/>
          </a:xfrm>
          <a:prstGeom prst="rect">
            <a:avLst/>
          </a:prstGeom>
          <a:solidFill>
            <a:srgbClr val="2E4A7A"/>
          </a:solidFill>
          <a:ln/>
        </p:spPr>
      </p:sp>
      <p:sp>
        <p:nvSpPr>
          <p:cNvPr id="8" name="Text 5"/>
          <p:cNvSpPr/>
          <p:nvPr/>
        </p:nvSpPr>
        <p:spPr>
          <a:xfrm>
            <a:off x="4754880" y="822960"/>
            <a:ext cx="640080" cy="749808"/>
          </a:xfrm>
          <a:prstGeom prst="rect">
            <a:avLst/>
          </a:prstGeom>
          <a:noFill/>
          <a:ln/>
        </p:spPr>
        <p:txBody>
          <a:bodyPr wrap="square" lIns="0" tIns="0" rIns="0" bIns="0"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2027</a:t>
            </a:r>
            <a:endParaRPr lang="en-US" sz="1200" dirty="0"/>
          </a:p>
        </p:txBody>
      </p:sp>
      <p:sp>
        <p:nvSpPr>
          <p:cNvPr id="9" name="Text 6"/>
          <p:cNvSpPr/>
          <p:nvPr/>
        </p:nvSpPr>
        <p:spPr>
          <a:xfrm>
            <a:off x="5532120" y="868680"/>
            <a:ext cx="3017520" cy="658368"/>
          </a:xfrm>
          <a:prstGeom prst="rect">
            <a:avLst/>
          </a:prstGeom>
          <a:noFill/>
          <a:ln/>
        </p:spPr>
        <p:txBody>
          <a:bodyPr wrap="square" rtlCol="0" anchor="ctr"/>
          <a:lstStyle/>
          <a:p>
            <a:pPr algn="l" indent="0" marL="0">
              <a:buNone/>
            </a:pPr>
            <a:r>
              <a:rPr lang="en-US" sz="1000" dirty="0">
                <a:solidFill>
                  <a:srgbClr val="2D3436"/>
                </a:solidFill>
                <a:latin typeface="Arial" pitchFamily="34" charset="0"/>
                <a:ea typeface="Arial" pitchFamily="34" charset="-122"/>
                <a:cs typeface="Arial" pitchFamily="34" charset="-120"/>
              </a:rPr>
              <a:t>AI becomes standard of care in radiology across all OECD countries, with reimbursement codes established in 18+ nations.</a:t>
            </a:r>
            <a:endParaRPr lang="en-US" sz="1000" dirty="0"/>
          </a:p>
        </p:txBody>
      </p:sp>
      <p:sp>
        <p:nvSpPr>
          <p:cNvPr id="10" name="Shape 7"/>
          <p:cNvSpPr/>
          <p:nvPr/>
        </p:nvSpPr>
        <p:spPr>
          <a:xfrm>
            <a:off x="4754880" y="1719072"/>
            <a:ext cx="3931920" cy="749808"/>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1" name="Shape 8"/>
          <p:cNvSpPr/>
          <p:nvPr/>
        </p:nvSpPr>
        <p:spPr>
          <a:xfrm>
            <a:off x="4754880" y="1719072"/>
            <a:ext cx="640080" cy="749808"/>
          </a:xfrm>
          <a:prstGeom prst="rect">
            <a:avLst/>
          </a:prstGeom>
          <a:solidFill>
            <a:srgbClr val="2E4A7A"/>
          </a:solidFill>
          <a:ln/>
        </p:spPr>
      </p:sp>
      <p:sp>
        <p:nvSpPr>
          <p:cNvPr id="12" name="Text 9"/>
          <p:cNvSpPr/>
          <p:nvPr/>
        </p:nvSpPr>
        <p:spPr>
          <a:xfrm>
            <a:off x="4754880" y="1719072"/>
            <a:ext cx="640080" cy="749808"/>
          </a:xfrm>
          <a:prstGeom prst="rect">
            <a:avLst/>
          </a:prstGeom>
          <a:noFill/>
          <a:ln/>
        </p:spPr>
        <p:txBody>
          <a:bodyPr wrap="square" lIns="0" tIns="0" rIns="0" bIns="0"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2028</a:t>
            </a:r>
            <a:endParaRPr lang="en-US" sz="1200" dirty="0"/>
          </a:p>
        </p:txBody>
      </p:sp>
      <p:sp>
        <p:nvSpPr>
          <p:cNvPr id="13" name="Text 10"/>
          <p:cNvSpPr/>
          <p:nvPr/>
        </p:nvSpPr>
        <p:spPr>
          <a:xfrm>
            <a:off x="5532120" y="1764792"/>
            <a:ext cx="3017520" cy="658368"/>
          </a:xfrm>
          <a:prstGeom prst="rect">
            <a:avLst/>
          </a:prstGeom>
          <a:noFill/>
          <a:ln/>
        </p:spPr>
        <p:txBody>
          <a:bodyPr wrap="square" rtlCol="0" anchor="ctr"/>
          <a:lstStyle/>
          <a:p>
            <a:pPr algn="l" indent="0" marL="0">
              <a:buNone/>
            </a:pPr>
            <a:r>
              <a:rPr lang="en-US" sz="1000" dirty="0">
                <a:solidFill>
                  <a:srgbClr val="2D3436"/>
                </a:solidFill>
                <a:latin typeface="Arial" pitchFamily="34" charset="0"/>
                <a:ea typeface="Arial" pitchFamily="34" charset="-122"/>
                <a:cs typeface="Arial" pitchFamily="34" charset="-120"/>
              </a:rPr>
              <a:t>First AI-discovered drug receives full FDA approval — a watershed moment that reshapes pharmaceutical R&amp;D economics.</a:t>
            </a:r>
            <a:endParaRPr lang="en-US" sz="1000" dirty="0"/>
          </a:p>
        </p:txBody>
      </p:sp>
      <p:sp>
        <p:nvSpPr>
          <p:cNvPr id="14" name="Shape 11"/>
          <p:cNvSpPr/>
          <p:nvPr/>
        </p:nvSpPr>
        <p:spPr>
          <a:xfrm>
            <a:off x="4754880" y="2615184"/>
            <a:ext cx="3931920" cy="749808"/>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5" name="Shape 12"/>
          <p:cNvSpPr/>
          <p:nvPr/>
        </p:nvSpPr>
        <p:spPr>
          <a:xfrm>
            <a:off x="4754880" y="2615184"/>
            <a:ext cx="640080" cy="749808"/>
          </a:xfrm>
          <a:prstGeom prst="rect">
            <a:avLst/>
          </a:prstGeom>
          <a:solidFill>
            <a:srgbClr val="2E4A7A"/>
          </a:solidFill>
          <a:ln/>
        </p:spPr>
      </p:sp>
      <p:sp>
        <p:nvSpPr>
          <p:cNvPr id="16" name="Text 13"/>
          <p:cNvSpPr/>
          <p:nvPr/>
        </p:nvSpPr>
        <p:spPr>
          <a:xfrm>
            <a:off x="4754880" y="2615184"/>
            <a:ext cx="640080" cy="749808"/>
          </a:xfrm>
          <a:prstGeom prst="rect">
            <a:avLst/>
          </a:prstGeom>
          <a:noFill/>
          <a:ln/>
        </p:spPr>
        <p:txBody>
          <a:bodyPr wrap="square" lIns="0" tIns="0" rIns="0" bIns="0"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2029</a:t>
            </a:r>
            <a:endParaRPr lang="en-US" sz="1200" dirty="0"/>
          </a:p>
        </p:txBody>
      </p:sp>
      <p:sp>
        <p:nvSpPr>
          <p:cNvPr id="17" name="Text 14"/>
          <p:cNvSpPr/>
          <p:nvPr/>
        </p:nvSpPr>
        <p:spPr>
          <a:xfrm>
            <a:off x="5532120" y="2660904"/>
            <a:ext cx="3017520" cy="658368"/>
          </a:xfrm>
          <a:prstGeom prst="rect">
            <a:avLst/>
          </a:prstGeom>
          <a:noFill/>
          <a:ln/>
        </p:spPr>
        <p:txBody>
          <a:bodyPr wrap="square" rtlCol="0" anchor="ctr"/>
          <a:lstStyle/>
          <a:p>
            <a:pPr algn="l" indent="0" marL="0">
              <a:buNone/>
            </a:pPr>
            <a:r>
              <a:rPr lang="en-US" sz="1000" dirty="0">
                <a:solidFill>
                  <a:srgbClr val="2D3436"/>
                </a:solidFill>
                <a:latin typeface="Arial" pitchFamily="34" charset="0"/>
                <a:ea typeface="Arial" pitchFamily="34" charset="-122"/>
                <a:cs typeface="Arial" pitchFamily="34" charset="-120"/>
              </a:rPr>
              <a:t>AI-powered virtual health assistants handle 40% of primary-care triage globally, addressing clinician shortages at scale.</a:t>
            </a:r>
            <a:endParaRPr lang="en-US" sz="1000" dirty="0"/>
          </a:p>
        </p:txBody>
      </p:sp>
      <p:sp>
        <p:nvSpPr>
          <p:cNvPr id="18" name="Shape 15"/>
          <p:cNvSpPr/>
          <p:nvPr/>
        </p:nvSpPr>
        <p:spPr>
          <a:xfrm>
            <a:off x="4754880" y="3511296"/>
            <a:ext cx="3931920" cy="749808"/>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9" name="Shape 16"/>
          <p:cNvSpPr/>
          <p:nvPr/>
        </p:nvSpPr>
        <p:spPr>
          <a:xfrm>
            <a:off x="4754880" y="3511296"/>
            <a:ext cx="640080" cy="749808"/>
          </a:xfrm>
          <a:prstGeom prst="rect">
            <a:avLst/>
          </a:prstGeom>
          <a:solidFill>
            <a:srgbClr val="2E4A7A"/>
          </a:solidFill>
          <a:ln/>
        </p:spPr>
      </p:sp>
      <p:sp>
        <p:nvSpPr>
          <p:cNvPr id="20" name="Text 17"/>
          <p:cNvSpPr/>
          <p:nvPr/>
        </p:nvSpPr>
        <p:spPr>
          <a:xfrm>
            <a:off x="4754880" y="3511296"/>
            <a:ext cx="640080" cy="749808"/>
          </a:xfrm>
          <a:prstGeom prst="rect">
            <a:avLst/>
          </a:prstGeom>
          <a:noFill/>
          <a:ln/>
        </p:spPr>
        <p:txBody>
          <a:bodyPr wrap="square" lIns="0" tIns="0" rIns="0" bIns="0"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Beyond</a:t>
            </a:r>
            <a:endParaRPr lang="en-US" sz="1200" dirty="0"/>
          </a:p>
        </p:txBody>
      </p:sp>
      <p:sp>
        <p:nvSpPr>
          <p:cNvPr id="21" name="Text 18"/>
          <p:cNvSpPr/>
          <p:nvPr/>
        </p:nvSpPr>
        <p:spPr>
          <a:xfrm>
            <a:off x="5532120" y="3557016"/>
            <a:ext cx="3017520" cy="658368"/>
          </a:xfrm>
          <a:prstGeom prst="rect">
            <a:avLst/>
          </a:prstGeom>
          <a:noFill/>
          <a:ln/>
        </p:spPr>
        <p:txBody>
          <a:bodyPr wrap="square" rtlCol="0" anchor="ctr"/>
          <a:lstStyle/>
          <a:p>
            <a:pPr algn="l" indent="0" marL="0">
              <a:buNone/>
            </a:pPr>
            <a:r>
              <a:rPr lang="en-US" sz="1000" dirty="0">
                <a:solidFill>
                  <a:srgbClr val="2D3436"/>
                </a:solidFill>
                <a:latin typeface="Arial" pitchFamily="34" charset="0"/>
                <a:ea typeface="Arial" pitchFamily="34" charset="-122"/>
                <a:cs typeface="Arial" pitchFamily="34" charset="-120"/>
              </a:rPr>
              <a:t>Ambient clinical intelligence — AI that listens to consultations and auto-generates documentation — becomes ubiquitous in high-income health systems.</a:t>
            </a:r>
            <a:endParaRPr lang="en-US" sz="1000" dirty="0"/>
          </a:p>
        </p:txBody>
      </p:sp>
      <p:sp>
        <p:nvSpPr>
          <p:cNvPr id="22" name="Text 19"/>
          <p:cNvSpPr/>
          <p:nvPr/>
        </p:nvSpPr>
        <p:spPr>
          <a:xfrm>
            <a:off x="457200" y="4526280"/>
            <a:ext cx="8229600" cy="320040"/>
          </a:xfrm>
          <a:prstGeom prst="rect">
            <a:avLst/>
          </a:prstGeom>
          <a:noFill/>
          <a:ln/>
        </p:spPr>
        <p:txBody>
          <a:bodyPr wrap="square" rtlCol="0" anchor="t"/>
          <a:lstStyle/>
          <a:p>
            <a:pPr algn="l" indent="0" marL="0">
              <a:buNone/>
            </a:pPr>
            <a:r>
              <a:rPr lang="en-US" sz="850" i="1" dirty="0">
                <a:solidFill>
                  <a:srgbClr val="B0BEC5"/>
                </a:solidFill>
                <a:latin typeface="Arial" pitchFamily="34" charset="0"/>
                <a:ea typeface="Arial" pitchFamily="34" charset="-122"/>
                <a:cs typeface="Arial" pitchFamily="34" charset="-120"/>
              </a:rPr>
              <a:t>Projections based on current adoption trajectories, investment patterns, and regulatory roadmaps. Actual outcomes depend on continued innovation and policy development.</a:t>
            </a:r>
            <a:endParaRPr lang="en-US" sz="8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Key Takeaways</a:t>
            </a:r>
            <a:endParaRPr lang="en-US" sz="2200" dirty="0"/>
          </a:p>
        </p:txBody>
      </p:sp>
      <p:sp>
        <p:nvSpPr>
          <p:cNvPr id="4" name="Shape 2"/>
          <p:cNvSpPr/>
          <p:nvPr/>
        </p:nvSpPr>
        <p:spPr>
          <a:xfrm>
            <a:off x="457200" y="777240"/>
            <a:ext cx="8229600" cy="658368"/>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5" name="Shape 3"/>
          <p:cNvSpPr/>
          <p:nvPr/>
        </p:nvSpPr>
        <p:spPr>
          <a:xfrm>
            <a:off x="594360" y="932688"/>
            <a:ext cx="347472" cy="347472"/>
          </a:xfrm>
          <a:prstGeom prst="ellipse">
            <a:avLst/>
          </a:prstGeom>
          <a:solidFill>
            <a:srgbClr val="E8913A"/>
          </a:solidFill>
          <a:ln/>
        </p:spPr>
      </p:sp>
      <p:sp>
        <p:nvSpPr>
          <p:cNvPr id="6" name="Text 4"/>
          <p:cNvSpPr/>
          <p:nvPr/>
        </p:nvSpPr>
        <p:spPr>
          <a:xfrm>
            <a:off x="594360" y="932688"/>
            <a:ext cx="347472" cy="347472"/>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1</a:t>
            </a:r>
            <a:endParaRPr lang="en-US" sz="1600" dirty="0"/>
          </a:p>
        </p:txBody>
      </p:sp>
      <p:sp>
        <p:nvSpPr>
          <p:cNvPr id="7" name="Text 5"/>
          <p:cNvSpPr/>
          <p:nvPr/>
        </p:nvSpPr>
        <p:spPr>
          <a:xfrm>
            <a:off x="1097280" y="822960"/>
            <a:ext cx="2743200" cy="566928"/>
          </a:xfrm>
          <a:prstGeom prst="rect">
            <a:avLst/>
          </a:prstGeom>
          <a:noFill/>
          <a:ln/>
        </p:spPr>
        <p:txBody>
          <a:bodyPr wrap="square" lIns="0" tIns="0" rIns="0" bIns="0" rtlCol="0" anchor="ctr"/>
          <a:lstStyle/>
          <a:p>
            <a:pPr algn="l" indent="0" marL="0">
              <a:buNone/>
            </a:pPr>
            <a:r>
              <a:rPr lang="en-US" sz="1200" b="1" dirty="0">
                <a:solidFill>
                  <a:srgbClr val="1B2A4A"/>
                </a:solidFill>
                <a:latin typeface="Arial" pitchFamily="34" charset="0"/>
                <a:ea typeface="Arial" pitchFamily="34" charset="-122"/>
                <a:cs typeface="Arial" pitchFamily="34" charset="-120"/>
              </a:rPr>
              <a:t>AI is not coming — it is here</a:t>
            </a:r>
            <a:endParaRPr lang="en-US" sz="1200" dirty="0"/>
          </a:p>
        </p:txBody>
      </p:sp>
      <p:sp>
        <p:nvSpPr>
          <p:cNvPr id="8" name="Text 6"/>
          <p:cNvSpPr/>
          <p:nvPr/>
        </p:nvSpPr>
        <p:spPr>
          <a:xfrm>
            <a:off x="3840480" y="822960"/>
            <a:ext cx="4663440" cy="566928"/>
          </a:xfrm>
          <a:prstGeom prst="rect">
            <a:avLst/>
          </a:prstGeom>
          <a:noFill/>
          <a:ln/>
        </p:spPr>
        <p:txBody>
          <a:bodyPr wrap="square" rtlCol="0" anchor="ctr"/>
          <a:lstStyle/>
          <a:p>
            <a:pPr algn="l" indent="0" marL="0">
              <a:buNone/>
            </a:pPr>
            <a:r>
              <a:rPr lang="en-US" sz="1050" dirty="0">
                <a:solidFill>
                  <a:srgbClr val="2D3436"/>
                </a:solidFill>
                <a:latin typeface="Arial" pitchFamily="34" charset="0"/>
                <a:ea typeface="Arial" pitchFamily="34" charset="-122"/>
                <a:cs typeface="Arial" pitchFamily="34" charset="-120"/>
              </a:rPr>
              <a:t>Over 700 FDA-cleared devices, 65% hospital adoption, and $17.3B in current market spending make this a present-tense reality, not a future speculation.</a:t>
            </a:r>
            <a:endParaRPr lang="en-US" sz="1050" dirty="0"/>
          </a:p>
        </p:txBody>
      </p:sp>
      <p:sp>
        <p:nvSpPr>
          <p:cNvPr id="9" name="Shape 7"/>
          <p:cNvSpPr/>
          <p:nvPr/>
        </p:nvSpPr>
        <p:spPr>
          <a:xfrm>
            <a:off x="457200" y="1572768"/>
            <a:ext cx="8229600" cy="658368"/>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0" name="Shape 8"/>
          <p:cNvSpPr/>
          <p:nvPr/>
        </p:nvSpPr>
        <p:spPr>
          <a:xfrm>
            <a:off x="594360" y="1728216"/>
            <a:ext cx="347472" cy="347472"/>
          </a:xfrm>
          <a:prstGeom prst="ellipse">
            <a:avLst/>
          </a:prstGeom>
          <a:solidFill>
            <a:srgbClr val="E8913A"/>
          </a:solidFill>
          <a:ln/>
        </p:spPr>
      </p:sp>
      <p:sp>
        <p:nvSpPr>
          <p:cNvPr id="11" name="Text 9"/>
          <p:cNvSpPr/>
          <p:nvPr/>
        </p:nvSpPr>
        <p:spPr>
          <a:xfrm>
            <a:off x="594360" y="1728216"/>
            <a:ext cx="347472" cy="347472"/>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2</a:t>
            </a:r>
            <a:endParaRPr lang="en-US" sz="1600" dirty="0"/>
          </a:p>
        </p:txBody>
      </p:sp>
      <p:sp>
        <p:nvSpPr>
          <p:cNvPr id="12" name="Text 10"/>
          <p:cNvSpPr/>
          <p:nvPr/>
        </p:nvSpPr>
        <p:spPr>
          <a:xfrm>
            <a:off x="1097280" y="1618488"/>
            <a:ext cx="2743200" cy="566928"/>
          </a:xfrm>
          <a:prstGeom prst="rect">
            <a:avLst/>
          </a:prstGeom>
          <a:noFill/>
          <a:ln/>
        </p:spPr>
        <p:txBody>
          <a:bodyPr wrap="square" lIns="0" tIns="0" rIns="0" bIns="0" rtlCol="0" anchor="ctr"/>
          <a:lstStyle/>
          <a:p>
            <a:pPr algn="l" indent="0" marL="0">
              <a:buNone/>
            </a:pPr>
            <a:r>
              <a:rPr lang="en-US" sz="1200" b="1" dirty="0">
                <a:solidFill>
                  <a:srgbClr val="1B2A4A"/>
                </a:solidFill>
                <a:latin typeface="Arial" pitchFamily="34" charset="0"/>
                <a:ea typeface="Arial" pitchFamily="34" charset="-122"/>
                <a:cs typeface="Arial" pitchFamily="34" charset="-120"/>
              </a:rPr>
              <a:t>Diagnostics lead, drug discovery is the growth engine</a:t>
            </a:r>
            <a:endParaRPr lang="en-US" sz="1200" dirty="0"/>
          </a:p>
        </p:txBody>
      </p:sp>
      <p:sp>
        <p:nvSpPr>
          <p:cNvPr id="13" name="Text 11"/>
          <p:cNvSpPr/>
          <p:nvPr/>
        </p:nvSpPr>
        <p:spPr>
          <a:xfrm>
            <a:off x="3840480" y="1618488"/>
            <a:ext cx="4663440" cy="566928"/>
          </a:xfrm>
          <a:prstGeom prst="rect">
            <a:avLst/>
          </a:prstGeom>
          <a:noFill/>
          <a:ln/>
        </p:spPr>
        <p:txBody>
          <a:bodyPr wrap="square" rtlCol="0" anchor="ctr"/>
          <a:lstStyle/>
          <a:p>
            <a:pPr algn="l" indent="0" marL="0">
              <a:buNone/>
            </a:pPr>
            <a:r>
              <a:rPr lang="en-US" sz="1050" dirty="0">
                <a:solidFill>
                  <a:srgbClr val="2D3436"/>
                </a:solidFill>
                <a:latin typeface="Arial" pitchFamily="34" charset="0"/>
                <a:ea typeface="Arial" pitchFamily="34" charset="-122"/>
                <a:cs typeface="Arial" pitchFamily="34" charset="-120"/>
              </a:rPr>
              <a:t>Medical imaging AI is mature and widely deployed. Drug discovery AI is the fastest-growing segment with the highest long-term upside — 62% of new candidates use AI.</a:t>
            </a:r>
            <a:endParaRPr lang="en-US" sz="1050" dirty="0"/>
          </a:p>
        </p:txBody>
      </p:sp>
      <p:sp>
        <p:nvSpPr>
          <p:cNvPr id="14" name="Shape 12"/>
          <p:cNvSpPr/>
          <p:nvPr/>
        </p:nvSpPr>
        <p:spPr>
          <a:xfrm>
            <a:off x="457200" y="2368296"/>
            <a:ext cx="8229600" cy="658368"/>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5" name="Shape 13"/>
          <p:cNvSpPr/>
          <p:nvPr/>
        </p:nvSpPr>
        <p:spPr>
          <a:xfrm>
            <a:off x="594360" y="2523744"/>
            <a:ext cx="347472" cy="347472"/>
          </a:xfrm>
          <a:prstGeom prst="ellipse">
            <a:avLst/>
          </a:prstGeom>
          <a:solidFill>
            <a:srgbClr val="E8913A"/>
          </a:solidFill>
          <a:ln/>
        </p:spPr>
      </p:sp>
      <p:sp>
        <p:nvSpPr>
          <p:cNvPr id="16" name="Text 14"/>
          <p:cNvSpPr/>
          <p:nvPr/>
        </p:nvSpPr>
        <p:spPr>
          <a:xfrm>
            <a:off x="594360" y="2523744"/>
            <a:ext cx="347472" cy="347472"/>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3</a:t>
            </a:r>
            <a:endParaRPr lang="en-US" sz="1600" dirty="0"/>
          </a:p>
        </p:txBody>
      </p:sp>
      <p:sp>
        <p:nvSpPr>
          <p:cNvPr id="17" name="Text 15"/>
          <p:cNvSpPr/>
          <p:nvPr/>
        </p:nvSpPr>
        <p:spPr>
          <a:xfrm>
            <a:off x="1097280" y="2414016"/>
            <a:ext cx="2743200" cy="566928"/>
          </a:xfrm>
          <a:prstGeom prst="rect">
            <a:avLst/>
          </a:prstGeom>
          <a:noFill/>
          <a:ln/>
        </p:spPr>
        <p:txBody>
          <a:bodyPr wrap="square" lIns="0" tIns="0" rIns="0" bIns="0" rtlCol="0" anchor="ctr"/>
          <a:lstStyle/>
          <a:p>
            <a:pPr algn="l" indent="0" marL="0">
              <a:buNone/>
            </a:pPr>
            <a:r>
              <a:rPr lang="en-US" sz="1200" b="1" dirty="0">
                <a:solidFill>
                  <a:srgbClr val="1B2A4A"/>
                </a:solidFill>
                <a:latin typeface="Arial" pitchFamily="34" charset="0"/>
                <a:ea typeface="Arial" pitchFamily="34" charset="-122"/>
                <a:cs typeface="Arial" pitchFamily="34" charset="-120"/>
              </a:rPr>
              <a:t>The risk profile is real and manageable</a:t>
            </a:r>
            <a:endParaRPr lang="en-US" sz="1200" dirty="0"/>
          </a:p>
        </p:txBody>
      </p:sp>
      <p:sp>
        <p:nvSpPr>
          <p:cNvPr id="18" name="Text 16"/>
          <p:cNvSpPr/>
          <p:nvPr/>
        </p:nvSpPr>
        <p:spPr>
          <a:xfrm>
            <a:off x="3840480" y="2414016"/>
            <a:ext cx="4663440" cy="566928"/>
          </a:xfrm>
          <a:prstGeom prst="rect">
            <a:avLst/>
          </a:prstGeom>
          <a:noFill/>
          <a:ln/>
        </p:spPr>
        <p:txBody>
          <a:bodyPr wrap="square" rtlCol="0" anchor="ctr"/>
          <a:lstStyle/>
          <a:p>
            <a:pPr algn="l" indent="0" marL="0">
              <a:buNone/>
            </a:pPr>
            <a:r>
              <a:rPr lang="en-US" sz="1050" dirty="0">
                <a:solidFill>
                  <a:srgbClr val="2D3436"/>
                </a:solidFill>
                <a:latin typeface="Arial" pitchFamily="34" charset="0"/>
                <a:ea typeface="Arial" pitchFamily="34" charset="-122"/>
                <a:cs typeface="Arial" pitchFamily="34" charset="-120"/>
              </a:rPr>
              <a:t>Algorithmic bias, data privacy, and regulatory fragmentation are solvable problems with intentional design, diverse training data, and proactive policy engagement.</a:t>
            </a:r>
            <a:endParaRPr lang="en-US" sz="1050" dirty="0"/>
          </a:p>
        </p:txBody>
      </p:sp>
      <p:sp>
        <p:nvSpPr>
          <p:cNvPr id="19" name="Shape 17"/>
          <p:cNvSpPr/>
          <p:nvPr/>
        </p:nvSpPr>
        <p:spPr>
          <a:xfrm>
            <a:off x="457200" y="3163824"/>
            <a:ext cx="8229600" cy="658368"/>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20" name="Shape 18"/>
          <p:cNvSpPr/>
          <p:nvPr/>
        </p:nvSpPr>
        <p:spPr>
          <a:xfrm>
            <a:off x="594360" y="3319272"/>
            <a:ext cx="347472" cy="347472"/>
          </a:xfrm>
          <a:prstGeom prst="ellipse">
            <a:avLst/>
          </a:prstGeom>
          <a:solidFill>
            <a:srgbClr val="E8913A"/>
          </a:solidFill>
          <a:ln/>
        </p:spPr>
      </p:sp>
      <p:sp>
        <p:nvSpPr>
          <p:cNvPr id="21" name="Text 19"/>
          <p:cNvSpPr/>
          <p:nvPr/>
        </p:nvSpPr>
        <p:spPr>
          <a:xfrm>
            <a:off x="594360" y="3319272"/>
            <a:ext cx="347472" cy="347472"/>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4</a:t>
            </a:r>
            <a:endParaRPr lang="en-US" sz="1600" dirty="0"/>
          </a:p>
        </p:txBody>
      </p:sp>
      <p:sp>
        <p:nvSpPr>
          <p:cNvPr id="22" name="Text 20"/>
          <p:cNvSpPr/>
          <p:nvPr/>
        </p:nvSpPr>
        <p:spPr>
          <a:xfrm>
            <a:off x="1097280" y="3209544"/>
            <a:ext cx="2743200" cy="566928"/>
          </a:xfrm>
          <a:prstGeom prst="rect">
            <a:avLst/>
          </a:prstGeom>
          <a:noFill/>
          <a:ln/>
        </p:spPr>
        <p:txBody>
          <a:bodyPr wrap="square" lIns="0" tIns="0" rIns="0" bIns="0" rtlCol="0" anchor="ctr"/>
          <a:lstStyle/>
          <a:p>
            <a:pPr algn="l" indent="0" marL="0">
              <a:buNone/>
            </a:pPr>
            <a:r>
              <a:rPr lang="en-US" sz="1200" b="1" dirty="0">
                <a:solidFill>
                  <a:srgbClr val="1B2A4A"/>
                </a:solidFill>
                <a:latin typeface="Arial" pitchFamily="34" charset="0"/>
                <a:ea typeface="Arial" pitchFamily="34" charset="-122"/>
                <a:cs typeface="Arial" pitchFamily="34" charset="-120"/>
              </a:rPr>
              <a:t>Integration, not capability, is the bottleneck</a:t>
            </a:r>
            <a:endParaRPr lang="en-US" sz="1200" dirty="0"/>
          </a:p>
        </p:txBody>
      </p:sp>
      <p:sp>
        <p:nvSpPr>
          <p:cNvPr id="23" name="Text 21"/>
          <p:cNvSpPr/>
          <p:nvPr/>
        </p:nvSpPr>
        <p:spPr>
          <a:xfrm>
            <a:off x="3840480" y="3209544"/>
            <a:ext cx="4663440" cy="566928"/>
          </a:xfrm>
          <a:prstGeom prst="rect">
            <a:avLst/>
          </a:prstGeom>
          <a:noFill/>
          <a:ln/>
        </p:spPr>
        <p:txBody>
          <a:bodyPr wrap="square" rtlCol="0" anchor="ctr"/>
          <a:lstStyle/>
          <a:p>
            <a:pPr algn="l" indent="0" marL="0">
              <a:buNone/>
            </a:pPr>
            <a:r>
              <a:rPr lang="en-US" sz="1050" dirty="0">
                <a:solidFill>
                  <a:srgbClr val="2D3436"/>
                </a:solidFill>
                <a:latin typeface="Arial" pitchFamily="34" charset="0"/>
                <a:ea typeface="Arial" pitchFamily="34" charset="-122"/>
                <a:cs typeface="Arial" pitchFamily="34" charset="-120"/>
              </a:rPr>
              <a:t>The technology works. The challenge is embedding it into legacy clinical workflows, EHR systems, and clinician trust frameworks. 60% of AI projects stall at this stage.</a:t>
            </a:r>
            <a:endParaRPr lang="en-US" sz="1050" dirty="0"/>
          </a:p>
        </p:txBody>
      </p:sp>
      <p:sp>
        <p:nvSpPr>
          <p:cNvPr id="24" name="Shape 22"/>
          <p:cNvSpPr/>
          <p:nvPr/>
        </p:nvSpPr>
        <p:spPr>
          <a:xfrm>
            <a:off x="457200" y="3959352"/>
            <a:ext cx="8229600" cy="658368"/>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25" name="Shape 23"/>
          <p:cNvSpPr/>
          <p:nvPr/>
        </p:nvSpPr>
        <p:spPr>
          <a:xfrm>
            <a:off x="594360" y="4114800"/>
            <a:ext cx="347472" cy="347472"/>
          </a:xfrm>
          <a:prstGeom prst="ellipse">
            <a:avLst/>
          </a:prstGeom>
          <a:solidFill>
            <a:srgbClr val="E8913A"/>
          </a:solidFill>
          <a:ln/>
        </p:spPr>
      </p:sp>
      <p:sp>
        <p:nvSpPr>
          <p:cNvPr id="26" name="Text 24"/>
          <p:cNvSpPr/>
          <p:nvPr/>
        </p:nvSpPr>
        <p:spPr>
          <a:xfrm>
            <a:off x="594360" y="4114800"/>
            <a:ext cx="347472" cy="347472"/>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5</a:t>
            </a:r>
            <a:endParaRPr lang="en-US" sz="1600" dirty="0"/>
          </a:p>
        </p:txBody>
      </p:sp>
      <p:sp>
        <p:nvSpPr>
          <p:cNvPr id="27" name="Text 25"/>
          <p:cNvSpPr/>
          <p:nvPr/>
        </p:nvSpPr>
        <p:spPr>
          <a:xfrm>
            <a:off x="1097280" y="4005072"/>
            <a:ext cx="2743200" cy="566928"/>
          </a:xfrm>
          <a:prstGeom prst="rect">
            <a:avLst/>
          </a:prstGeom>
          <a:noFill/>
          <a:ln/>
        </p:spPr>
        <p:txBody>
          <a:bodyPr wrap="square" lIns="0" tIns="0" rIns="0" bIns="0" rtlCol="0" anchor="ctr"/>
          <a:lstStyle/>
          <a:p>
            <a:pPr algn="l" indent="0" marL="0">
              <a:buNone/>
            </a:pPr>
            <a:r>
              <a:rPr lang="en-US" sz="1200" b="1" dirty="0">
                <a:solidFill>
                  <a:srgbClr val="1B2A4A"/>
                </a:solidFill>
                <a:latin typeface="Arial" pitchFamily="34" charset="0"/>
                <a:ea typeface="Arial" pitchFamily="34" charset="-122"/>
                <a:cs typeface="Arial" pitchFamily="34" charset="-120"/>
              </a:rPr>
              <a:t>The next breakthrough is operational, not technical</a:t>
            </a:r>
            <a:endParaRPr lang="en-US" sz="1200" dirty="0"/>
          </a:p>
        </p:txBody>
      </p:sp>
      <p:sp>
        <p:nvSpPr>
          <p:cNvPr id="28" name="Text 26"/>
          <p:cNvSpPr/>
          <p:nvPr/>
        </p:nvSpPr>
        <p:spPr>
          <a:xfrm>
            <a:off x="3840480" y="4005072"/>
            <a:ext cx="4663440" cy="566928"/>
          </a:xfrm>
          <a:prstGeom prst="rect">
            <a:avLst/>
          </a:prstGeom>
          <a:noFill/>
          <a:ln/>
        </p:spPr>
        <p:txBody>
          <a:bodyPr wrap="square" rtlCol="0" anchor="ctr"/>
          <a:lstStyle/>
          <a:p>
            <a:pPr algn="l" indent="0" marL="0">
              <a:buNone/>
            </a:pPr>
            <a:r>
              <a:rPr lang="en-US" sz="1050" dirty="0">
                <a:solidFill>
                  <a:srgbClr val="2D3436"/>
                </a:solidFill>
                <a:latin typeface="Arial" pitchFamily="34" charset="0"/>
                <a:ea typeface="Arial" pitchFamily="34" charset="-122"/>
                <a:cs typeface="Arial" pitchFamily="34" charset="-120"/>
              </a:rPr>
              <a:t>Organisations that build the muscle for AI deployment now — governance, integration, change management — will capture disproportionate value in the 2027–2029 window.</a:t>
            </a:r>
            <a:endParaRPr lang="en-US" sz="10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457200" y="1188720"/>
            <a:ext cx="8229600" cy="1097280"/>
          </a:xfrm>
          <a:prstGeom prst="rect">
            <a:avLst/>
          </a:prstGeom>
          <a:noFill/>
          <a:ln/>
        </p:spPr>
        <p:txBody>
          <a:bodyPr wrap="square" lIns="0" tIns="0" rIns="0" bIns="0" rtlCol="0" anchor="ctr"/>
          <a:lstStyle/>
          <a:p>
            <a:pPr algn="ctr" indent="0" marL="0">
              <a:buNone/>
            </a:pPr>
            <a:r>
              <a:rPr lang="en-US" sz="3600" b="1" dirty="0">
                <a:solidFill>
                  <a:srgbClr val="FFFFFF"/>
                </a:solidFill>
                <a:latin typeface="Arial" pitchFamily="34" charset="0"/>
                <a:ea typeface="Arial" pitchFamily="34" charset="-122"/>
                <a:cs typeface="Arial" pitchFamily="34" charset="-120"/>
              </a:rPr>
              <a:t>Thank You</a:t>
            </a:r>
            <a:endParaRPr lang="en-US" sz="3600" dirty="0"/>
          </a:p>
        </p:txBody>
      </p:sp>
      <p:sp>
        <p:nvSpPr>
          <p:cNvPr id="3" name="Text 1"/>
          <p:cNvSpPr/>
          <p:nvPr/>
        </p:nvSpPr>
        <p:spPr>
          <a:xfrm>
            <a:off x="457200" y="2194560"/>
            <a:ext cx="8229600" cy="548640"/>
          </a:xfrm>
          <a:prstGeom prst="rect">
            <a:avLst/>
          </a:prstGeom>
          <a:noFill/>
          <a:ln/>
        </p:spPr>
        <p:txBody>
          <a:bodyPr wrap="square" lIns="0" tIns="0" rIns="0" bIns="0" rtlCol="0" anchor="ctr"/>
          <a:lstStyle/>
          <a:p>
            <a:pPr algn="ctr" indent="0" marL="0">
              <a:buNone/>
            </a:pPr>
            <a:r>
              <a:rPr lang="en-US" sz="2000" dirty="0">
                <a:solidFill>
                  <a:srgbClr val="B0BEC5"/>
                </a:solidFill>
                <a:latin typeface="Arial" pitchFamily="34" charset="0"/>
                <a:ea typeface="Arial" pitchFamily="34" charset="-122"/>
                <a:cs typeface="Arial" pitchFamily="34" charset="-120"/>
              </a:rPr>
              <a:t>Questions &amp; Discussion</a:t>
            </a:r>
            <a:endParaRPr lang="en-US" sz="2000" dirty="0"/>
          </a:p>
        </p:txBody>
      </p:sp>
      <p:sp>
        <p:nvSpPr>
          <p:cNvPr id="4" name="Text 2"/>
          <p:cNvSpPr/>
          <p:nvPr/>
        </p:nvSpPr>
        <p:spPr>
          <a:xfrm>
            <a:off x="457200" y="3017520"/>
            <a:ext cx="8229600" cy="365760"/>
          </a:xfrm>
          <a:prstGeom prst="rect">
            <a:avLst/>
          </a:prstGeom>
          <a:noFill/>
          <a:ln/>
        </p:spPr>
        <p:txBody>
          <a:bodyPr wrap="square" rtlCol="0" anchor="ctr"/>
          <a:lstStyle/>
          <a:p>
            <a:pPr algn="ctr" indent="0" marL="0">
              <a:buNone/>
            </a:pPr>
            <a:r>
              <a:rPr lang="en-US" sz="1400" dirty="0">
                <a:solidFill>
                  <a:srgbClr val="FFFFFF"/>
                </a:solidFill>
                <a:latin typeface="Arial" pitchFamily="34" charset="0"/>
                <a:ea typeface="Arial" pitchFamily="34" charset="-122"/>
                <a:cs typeface="Arial" pitchFamily="34" charset="-120"/>
              </a:rPr>
              <a:t>Contact: [email protected]</a:t>
            </a:r>
            <a:endParaRPr lang="en-US" sz="1400" dirty="0"/>
          </a:p>
        </p:txBody>
      </p:sp>
      <p:sp>
        <p:nvSpPr>
          <p:cNvPr id="5" name="Text 3"/>
          <p:cNvSpPr/>
          <p:nvPr/>
        </p:nvSpPr>
        <p:spPr>
          <a:xfrm>
            <a:off x="457200" y="3566160"/>
            <a:ext cx="8229600" cy="320040"/>
          </a:xfrm>
          <a:prstGeom prst="rect">
            <a:avLst/>
          </a:prstGeom>
          <a:noFill/>
          <a:ln/>
        </p:spPr>
        <p:txBody>
          <a:bodyPr wrap="square" rtlCol="0" anchor="ctr"/>
          <a:lstStyle/>
          <a:p>
            <a:pPr algn="ctr" indent="0" marL="0">
              <a:buNone/>
            </a:pPr>
            <a:r>
              <a:rPr lang="en-US" sz="1000" dirty="0">
                <a:solidFill>
                  <a:srgbClr val="B0BEC5"/>
                </a:solidFill>
                <a:latin typeface="Arial" pitchFamily="34" charset="0"/>
                <a:ea typeface="Arial" pitchFamily="34" charset="-122"/>
                <a:cs typeface="Arial" pitchFamily="34" charset="-120"/>
              </a:rPr>
              <a:t>Generated by deepseek-v4-pro using the One-Shot PowerPoint Workflow</a:t>
            </a:r>
            <a:endParaRPr lang="en-US" sz="1000" dirty="0"/>
          </a:p>
        </p:txBody>
      </p:sp>
      <p:sp>
        <p:nvSpPr>
          <p:cNvPr id="6" name="Shape 4"/>
          <p:cNvSpPr/>
          <p:nvPr/>
        </p:nvSpPr>
        <p:spPr>
          <a:xfrm>
            <a:off x="0" y="4892040"/>
            <a:ext cx="9144000" cy="36576"/>
          </a:xfrm>
          <a:prstGeom prst="rect">
            <a:avLst/>
          </a:prstGeom>
          <a:solidFill>
            <a:srgbClr val="E8913A"/>
          </a:solid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Agenda</a:t>
            </a:r>
            <a:endParaRPr lang="en-US" sz="2200" dirty="0"/>
          </a:p>
        </p:txBody>
      </p:sp>
      <p:sp>
        <p:nvSpPr>
          <p:cNvPr id="4" name="Shape 2"/>
          <p:cNvSpPr/>
          <p:nvPr/>
        </p:nvSpPr>
        <p:spPr>
          <a:xfrm>
            <a:off x="457200" y="868680"/>
            <a:ext cx="8229600" cy="713232"/>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5" name="Shape 3"/>
          <p:cNvSpPr/>
          <p:nvPr/>
        </p:nvSpPr>
        <p:spPr>
          <a:xfrm>
            <a:off x="457200" y="868680"/>
            <a:ext cx="54864" cy="713232"/>
          </a:xfrm>
          <a:prstGeom prst="rect">
            <a:avLst/>
          </a:prstGeom>
          <a:solidFill>
            <a:srgbClr val="E8913A"/>
          </a:solidFill>
          <a:ln/>
        </p:spPr>
      </p:sp>
      <p:sp>
        <p:nvSpPr>
          <p:cNvPr id="6" name="Text 4"/>
          <p:cNvSpPr/>
          <p:nvPr/>
        </p:nvSpPr>
        <p:spPr>
          <a:xfrm>
            <a:off x="685800" y="868680"/>
            <a:ext cx="457200" cy="713232"/>
          </a:xfrm>
          <a:prstGeom prst="rect">
            <a:avLst/>
          </a:prstGeom>
          <a:noFill/>
          <a:ln/>
        </p:spPr>
        <p:txBody>
          <a:bodyPr wrap="square" lIns="0" tIns="0" rIns="0" bIns="0" rtlCol="0" anchor="ctr"/>
          <a:lstStyle/>
          <a:p>
            <a:pPr algn="l" indent="0" marL="0">
              <a:buNone/>
            </a:pPr>
            <a:r>
              <a:rPr lang="en-US" sz="1400" b="1" dirty="0">
                <a:solidFill>
                  <a:srgbClr val="E8913A"/>
                </a:solidFill>
                <a:latin typeface="Arial" pitchFamily="34" charset="0"/>
                <a:ea typeface="Arial" pitchFamily="34" charset="-122"/>
                <a:cs typeface="Arial" pitchFamily="34" charset="-120"/>
              </a:rPr>
              <a:t>01</a:t>
            </a:r>
            <a:endParaRPr lang="en-US" sz="1400" dirty="0"/>
          </a:p>
        </p:txBody>
      </p:sp>
      <p:sp>
        <p:nvSpPr>
          <p:cNvPr id="7" name="Text 5"/>
          <p:cNvSpPr/>
          <p:nvPr/>
        </p:nvSpPr>
        <p:spPr>
          <a:xfrm>
            <a:off x="1188720" y="868680"/>
            <a:ext cx="2743200" cy="713232"/>
          </a:xfrm>
          <a:prstGeom prst="rect">
            <a:avLst/>
          </a:prstGeom>
          <a:noFill/>
          <a:ln/>
        </p:spPr>
        <p:txBody>
          <a:bodyPr wrap="square" lIns="0" tIns="0" rIns="0" bIns="0" rtlCol="0" anchor="ctr"/>
          <a:lstStyle/>
          <a:p>
            <a:pPr algn="l" indent="0" marL="0">
              <a:buNone/>
            </a:pPr>
            <a:r>
              <a:rPr lang="en-US" sz="1400" b="1" dirty="0">
                <a:solidFill>
                  <a:srgbClr val="1B2A4A"/>
                </a:solidFill>
                <a:latin typeface="Arial" pitchFamily="34" charset="0"/>
                <a:ea typeface="Arial" pitchFamily="34" charset="-122"/>
                <a:cs typeface="Arial" pitchFamily="34" charset="-120"/>
              </a:rPr>
              <a:t>The State of AI in Healthcare</a:t>
            </a:r>
            <a:endParaRPr lang="en-US" sz="1400" dirty="0"/>
          </a:p>
        </p:txBody>
      </p:sp>
      <p:sp>
        <p:nvSpPr>
          <p:cNvPr id="8" name="Text 6"/>
          <p:cNvSpPr/>
          <p:nvPr/>
        </p:nvSpPr>
        <p:spPr>
          <a:xfrm>
            <a:off x="3931920" y="868680"/>
            <a:ext cx="4572000" cy="713232"/>
          </a:xfrm>
          <a:prstGeom prst="rect">
            <a:avLst/>
          </a:prstGeom>
          <a:noFill/>
          <a:ln/>
        </p:spPr>
        <p:txBody>
          <a:bodyPr wrap="square" lIns="0" tIns="0" rIns="0" bIns="0" rtlCol="0" anchor="ctr"/>
          <a:lstStyle/>
          <a:p>
            <a:pPr algn="l" indent="0" marL="0">
              <a:buNone/>
            </a:pPr>
            <a:r>
              <a:rPr lang="en-US" sz="1200" dirty="0">
                <a:solidFill>
                  <a:srgbClr val="2D3436"/>
                </a:solidFill>
                <a:latin typeface="Arial" pitchFamily="34" charset="0"/>
                <a:ea typeface="Arial" pitchFamily="34" charset="-122"/>
                <a:cs typeface="Arial" pitchFamily="34" charset="-120"/>
              </a:rPr>
              <a:t>Market context, why this matters now, and key adoption drivers</a:t>
            </a:r>
            <a:endParaRPr lang="en-US" sz="1200" dirty="0"/>
          </a:p>
        </p:txBody>
      </p:sp>
      <p:sp>
        <p:nvSpPr>
          <p:cNvPr id="9" name="Shape 7"/>
          <p:cNvSpPr/>
          <p:nvPr/>
        </p:nvSpPr>
        <p:spPr>
          <a:xfrm>
            <a:off x="457200" y="1673352"/>
            <a:ext cx="8229600" cy="713232"/>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0" name="Shape 8"/>
          <p:cNvSpPr/>
          <p:nvPr/>
        </p:nvSpPr>
        <p:spPr>
          <a:xfrm>
            <a:off x="457200" y="1673352"/>
            <a:ext cx="54864" cy="713232"/>
          </a:xfrm>
          <a:prstGeom prst="rect">
            <a:avLst/>
          </a:prstGeom>
          <a:solidFill>
            <a:srgbClr val="E8913A"/>
          </a:solidFill>
          <a:ln/>
        </p:spPr>
      </p:sp>
      <p:sp>
        <p:nvSpPr>
          <p:cNvPr id="11" name="Text 9"/>
          <p:cNvSpPr/>
          <p:nvPr/>
        </p:nvSpPr>
        <p:spPr>
          <a:xfrm>
            <a:off x="685800" y="1673352"/>
            <a:ext cx="457200" cy="713232"/>
          </a:xfrm>
          <a:prstGeom prst="rect">
            <a:avLst/>
          </a:prstGeom>
          <a:noFill/>
          <a:ln/>
        </p:spPr>
        <p:txBody>
          <a:bodyPr wrap="square" lIns="0" tIns="0" rIns="0" bIns="0" rtlCol="0" anchor="ctr"/>
          <a:lstStyle/>
          <a:p>
            <a:pPr algn="l" indent="0" marL="0">
              <a:buNone/>
            </a:pPr>
            <a:r>
              <a:rPr lang="en-US" sz="1400" b="1" dirty="0">
                <a:solidFill>
                  <a:srgbClr val="E8913A"/>
                </a:solidFill>
                <a:latin typeface="Arial" pitchFamily="34" charset="0"/>
                <a:ea typeface="Arial" pitchFamily="34" charset="-122"/>
                <a:cs typeface="Arial" pitchFamily="34" charset="-120"/>
              </a:rPr>
              <a:t>02</a:t>
            </a:r>
            <a:endParaRPr lang="en-US" sz="1400" dirty="0"/>
          </a:p>
        </p:txBody>
      </p:sp>
      <p:sp>
        <p:nvSpPr>
          <p:cNvPr id="12" name="Text 10"/>
          <p:cNvSpPr/>
          <p:nvPr/>
        </p:nvSpPr>
        <p:spPr>
          <a:xfrm>
            <a:off x="1188720" y="1673352"/>
            <a:ext cx="2743200" cy="713232"/>
          </a:xfrm>
          <a:prstGeom prst="rect">
            <a:avLst/>
          </a:prstGeom>
          <a:noFill/>
          <a:ln/>
        </p:spPr>
        <p:txBody>
          <a:bodyPr wrap="square" lIns="0" tIns="0" rIns="0" bIns="0" rtlCol="0" anchor="ctr"/>
          <a:lstStyle/>
          <a:p>
            <a:pPr algn="l" indent="0" marL="0">
              <a:buNone/>
            </a:pPr>
            <a:r>
              <a:rPr lang="en-US" sz="1400" b="1" dirty="0">
                <a:solidFill>
                  <a:srgbClr val="1B2A4A"/>
                </a:solidFill>
                <a:latin typeface="Arial" pitchFamily="34" charset="0"/>
                <a:ea typeface="Arial" pitchFamily="34" charset="-122"/>
                <a:cs typeface="Arial" pitchFamily="34" charset="-120"/>
              </a:rPr>
              <a:t>Market Analysis</a:t>
            </a:r>
            <a:endParaRPr lang="en-US" sz="1400" dirty="0"/>
          </a:p>
        </p:txBody>
      </p:sp>
      <p:sp>
        <p:nvSpPr>
          <p:cNvPr id="13" name="Text 11"/>
          <p:cNvSpPr/>
          <p:nvPr/>
        </p:nvSpPr>
        <p:spPr>
          <a:xfrm>
            <a:off x="3931920" y="1673352"/>
            <a:ext cx="4572000" cy="713232"/>
          </a:xfrm>
          <a:prstGeom prst="rect">
            <a:avLst/>
          </a:prstGeom>
          <a:noFill/>
          <a:ln/>
        </p:spPr>
        <p:txBody>
          <a:bodyPr wrap="square" lIns="0" tIns="0" rIns="0" bIns="0" rtlCol="0" anchor="ctr"/>
          <a:lstStyle/>
          <a:p>
            <a:pPr algn="l" indent="0" marL="0">
              <a:buNone/>
            </a:pPr>
            <a:r>
              <a:rPr lang="en-US" sz="1200" dirty="0">
                <a:solidFill>
                  <a:srgbClr val="2D3436"/>
                </a:solidFill>
                <a:latin typeface="Arial" pitchFamily="34" charset="0"/>
                <a:ea typeface="Arial" pitchFamily="34" charset="-122"/>
                <a:cs typeface="Arial" pitchFamily="34" charset="-120"/>
              </a:rPr>
              <a:t>Segmentation, funding trends, and deployment patterns across clinical domains</a:t>
            </a:r>
            <a:endParaRPr lang="en-US" sz="1200" dirty="0"/>
          </a:p>
        </p:txBody>
      </p:sp>
      <p:sp>
        <p:nvSpPr>
          <p:cNvPr id="14" name="Shape 12"/>
          <p:cNvSpPr/>
          <p:nvPr/>
        </p:nvSpPr>
        <p:spPr>
          <a:xfrm>
            <a:off x="457200" y="2478024"/>
            <a:ext cx="8229600" cy="713232"/>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5" name="Shape 13"/>
          <p:cNvSpPr/>
          <p:nvPr/>
        </p:nvSpPr>
        <p:spPr>
          <a:xfrm>
            <a:off x="457200" y="2478024"/>
            <a:ext cx="54864" cy="713232"/>
          </a:xfrm>
          <a:prstGeom prst="rect">
            <a:avLst/>
          </a:prstGeom>
          <a:solidFill>
            <a:srgbClr val="E8913A"/>
          </a:solidFill>
          <a:ln/>
        </p:spPr>
      </p:sp>
      <p:sp>
        <p:nvSpPr>
          <p:cNvPr id="16" name="Text 14"/>
          <p:cNvSpPr/>
          <p:nvPr/>
        </p:nvSpPr>
        <p:spPr>
          <a:xfrm>
            <a:off x="685800" y="2478024"/>
            <a:ext cx="457200" cy="713232"/>
          </a:xfrm>
          <a:prstGeom prst="rect">
            <a:avLst/>
          </a:prstGeom>
          <a:noFill/>
          <a:ln/>
        </p:spPr>
        <p:txBody>
          <a:bodyPr wrap="square" lIns="0" tIns="0" rIns="0" bIns="0" rtlCol="0" anchor="ctr"/>
          <a:lstStyle/>
          <a:p>
            <a:pPr algn="l" indent="0" marL="0">
              <a:buNone/>
            </a:pPr>
            <a:r>
              <a:rPr lang="en-US" sz="1400" b="1" dirty="0">
                <a:solidFill>
                  <a:srgbClr val="E8913A"/>
                </a:solidFill>
                <a:latin typeface="Arial" pitchFamily="34" charset="0"/>
                <a:ea typeface="Arial" pitchFamily="34" charset="-122"/>
                <a:cs typeface="Arial" pitchFamily="34" charset="-120"/>
              </a:rPr>
              <a:t>03</a:t>
            </a:r>
            <a:endParaRPr lang="en-US" sz="1400" dirty="0"/>
          </a:p>
        </p:txBody>
      </p:sp>
      <p:sp>
        <p:nvSpPr>
          <p:cNvPr id="17" name="Text 15"/>
          <p:cNvSpPr/>
          <p:nvPr/>
        </p:nvSpPr>
        <p:spPr>
          <a:xfrm>
            <a:off x="1188720" y="2478024"/>
            <a:ext cx="2743200" cy="713232"/>
          </a:xfrm>
          <a:prstGeom prst="rect">
            <a:avLst/>
          </a:prstGeom>
          <a:noFill/>
          <a:ln/>
        </p:spPr>
        <p:txBody>
          <a:bodyPr wrap="square" lIns="0" tIns="0" rIns="0" bIns="0" rtlCol="0" anchor="ctr"/>
          <a:lstStyle/>
          <a:p>
            <a:pPr algn="l" indent="0" marL="0">
              <a:buNone/>
            </a:pPr>
            <a:r>
              <a:rPr lang="en-US" sz="1400" b="1" dirty="0">
                <a:solidFill>
                  <a:srgbClr val="1B2A4A"/>
                </a:solidFill>
                <a:latin typeface="Arial" pitchFamily="34" charset="0"/>
                <a:ea typeface="Arial" pitchFamily="34" charset="-122"/>
                <a:cs typeface="Arial" pitchFamily="34" charset="-120"/>
              </a:rPr>
              <a:t>Diagnostic AI in Practice</a:t>
            </a:r>
            <a:endParaRPr lang="en-US" sz="1400" dirty="0"/>
          </a:p>
        </p:txBody>
      </p:sp>
      <p:sp>
        <p:nvSpPr>
          <p:cNvPr id="18" name="Text 16"/>
          <p:cNvSpPr/>
          <p:nvPr/>
        </p:nvSpPr>
        <p:spPr>
          <a:xfrm>
            <a:off x="3931920" y="2478024"/>
            <a:ext cx="4572000" cy="713232"/>
          </a:xfrm>
          <a:prstGeom prst="rect">
            <a:avLst/>
          </a:prstGeom>
          <a:noFill/>
          <a:ln/>
        </p:spPr>
        <p:txBody>
          <a:bodyPr wrap="square" lIns="0" tIns="0" rIns="0" bIns="0" rtlCol="0" anchor="ctr"/>
          <a:lstStyle/>
          <a:p>
            <a:pPr algn="l" indent="0" marL="0">
              <a:buNone/>
            </a:pPr>
            <a:r>
              <a:rPr lang="en-US" sz="1200" dirty="0">
                <a:solidFill>
                  <a:srgbClr val="2D3436"/>
                </a:solidFill>
                <a:latin typeface="Arial" pitchFamily="34" charset="0"/>
                <a:ea typeface="Arial" pitchFamily="34" charset="-122"/>
                <a:cs typeface="Arial" pitchFamily="34" charset="-120"/>
              </a:rPr>
              <a:t>Real-world case studies, accuracy benchmarks, and FDA clearances</a:t>
            </a:r>
            <a:endParaRPr lang="en-US" sz="1200" dirty="0"/>
          </a:p>
        </p:txBody>
      </p:sp>
      <p:sp>
        <p:nvSpPr>
          <p:cNvPr id="19" name="Shape 17"/>
          <p:cNvSpPr/>
          <p:nvPr/>
        </p:nvSpPr>
        <p:spPr>
          <a:xfrm>
            <a:off x="457200" y="3282696"/>
            <a:ext cx="8229600" cy="713232"/>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20" name="Shape 18"/>
          <p:cNvSpPr/>
          <p:nvPr/>
        </p:nvSpPr>
        <p:spPr>
          <a:xfrm>
            <a:off x="457200" y="3282696"/>
            <a:ext cx="54864" cy="713232"/>
          </a:xfrm>
          <a:prstGeom prst="rect">
            <a:avLst/>
          </a:prstGeom>
          <a:solidFill>
            <a:srgbClr val="E8913A"/>
          </a:solidFill>
          <a:ln/>
        </p:spPr>
      </p:sp>
      <p:sp>
        <p:nvSpPr>
          <p:cNvPr id="21" name="Text 19"/>
          <p:cNvSpPr/>
          <p:nvPr/>
        </p:nvSpPr>
        <p:spPr>
          <a:xfrm>
            <a:off x="685800" y="3282696"/>
            <a:ext cx="457200" cy="713232"/>
          </a:xfrm>
          <a:prstGeom prst="rect">
            <a:avLst/>
          </a:prstGeom>
          <a:noFill/>
          <a:ln/>
        </p:spPr>
        <p:txBody>
          <a:bodyPr wrap="square" lIns="0" tIns="0" rIns="0" bIns="0" rtlCol="0" anchor="ctr"/>
          <a:lstStyle/>
          <a:p>
            <a:pPr algn="l" indent="0" marL="0">
              <a:buNone/>
            </a:pPr>
            <a:r>
              <a:rPr lang="en-US" sz="1400" b="1" dirty="0">
                <a:solidFill>
                  <a:srgbClr val="E8913A"/>
                </a:solidFill>
                <a:latin typeface="Arial" pitchFamily="34" charset="0"/>
                <a:ea typeface="Arial" pitchFamily="34" charset="-122"/>
                <a:cs typeface="Arial" pitchFamily="34" charset="-120"/>
              </a:rPr>
              <a:t>04</a:t>
            </a:r>
            <a:endParaRPr lang="en-US" sz="1400" dirty="0"/>
          </a:p>
        </p:txBody>
      </p:sp>
      <p:sp>
        <p:nvSpPr>
          <p:cNvPr id="22" name="Text 20"/>
          <p:cNvSpPr/>
          <p:nvPr/>
        </p:nvSpPr>
        <p:spPr>
          <a:xfrm>
            <a:off x="1188720" y="3282696"/>
            <a:ext cx="2743200" cy="713232"/>
          </a:xfrm>
          <a:prstGeom prst="rect">
            <a:avLst/>
          </a:prstGeom>
          <a:noFill/>
          <a:ln/>
        </p:spPr>
        <p:txBody>
          <a:bodyPr wrap="square" lIns="0" tIns="0" rIns="0" bIns="0" rtlCol="0" anchor="ctr"/>
          <a:lstStyle/>
          <a:p>
            <a:pPr algn="l" indent="0" marL="0">
              <a:buNone/>
            </a:pPr>
            <a:r>
              <a:rPr lang="en-US" sz="1400" b="1" dirty="0">
                <a:solidFill>
                  <a:srgbClr val="1B2A4A"/>
                </a:solidFill>
                <a:latin typeface="Arial" pitchFamily="34" charset="0"/>
                <a:ea typeface="Arial" pitchFamily="34" charset="-122"/>
                <a:cs typeface="Arial" pitchFamily="34" charset="-120"/>
              </a:rPr>
              <a:t>Challenges, Risks &amp; Regulation</a:t>
            </a:r>
            <a:endParaRPr lang="en-US" sz="1400" dirty="0"/>
          </a:p>
        </p:txBody>
      </p:sp>
      <p:sp>
        <p:nvSpPr>
          <p:cNvPr id="23" name="Text 21"/>
          <p:cNvSpPr/>
          <p:nvPr/>
        </p:nvSpPr>
        <p:spPr>
          <a:xfrm>
            <a:off x="3931920" y="3282696"/>
            <a:ext cx="4572000" cy="713232"/>
          </a:xfrm>
          <a:prstGeom prst="rect">
            <a:avLst/>
          </a:prstGeom>
          <a:noFill/>
          <a:ln/>
        </p:spPr>
        <p:txBody>
          <a:bodyPr wrap="square" lIns="0" tIns="0" rIns="0" bIns="0" rtlCol="0" anchor="ctr"/>
          <a:lstStyle/>
          <a:p>
            <a:pPr algn="l" indent="0" marL="0">
              <a:buNone/>
            </a:pPr>
            <a:r>
              <a:rPr lang="en-US" sz="1200" dirty="0">
                <a:solidFill>
                  <a:srgbClr val="2D3436"/>
                </a:solidFill>
                <a:latin typeface="Arial" pitchFamily="34" charset="0"/>
                <a:ea typeface="Arial" pitchFamily="34" charset="-122"/>
                <a:cs typeface="Arial" pitchFamily="34" charset="-120"/>
              </a:rPr>
              <a:t>Data privacy, algorithmic bias, integration hurdles, and the regulatory roadmap</a:t>
            </a:r>
            <a:endParaRPr lang="en-US" sz="1200" dirty="0"/>
          </a:p>
        </p:txBody>
      </p:sp>
      <p:sp>
        <p:nvSpPr>
          <p:cNvPr id="24" name="Shape 22"/>
          <p:cNvSpPr/>
          <p:nvPr/>
        </p:nvSpPr>
        <p:spPr>
          <a:xfrm>
            <a:off x="457200" y="4087368"/>
            <a:ext cx="8229600" cy="713232"/>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25" name="Shape 23"/>
          <p:cNvSpPr/>
          <p:nvPr/>
        </p:nvSpPr>
        <p:spPr>
          <a:xfrm>
            <a:off x="457200" y="4087368"/>
            <a:ext cx="54864" cy="713232"/>
          </a:xfrm>
          <a:prstGeom prst="rect">
            <a:avLst/>
          </a:prstGeom>
          <a:solidFill>
            <a:srgbClr val="E8913A"/>
          </a:solidFill>
          <a:ln/>
        </p:spPr>
      </p:sp>
      <p:sp>
        <p:nvSpPr>
          <p:cNvPr id="26" name="Text 24"/>
          <p:cNvSpPr/>
          <p:nvPr/>
        </p:nvSpPr>
        <p:spPr>
          <a:xfrm>
            <a:off x="685800" y="4087368"/>
            <a:ext cx="457200" cy="713232"/>
          </a:xfrm>
          <a:prstGeom prst="rect">
            <a:avLst/>
          </a:prstGeom>
          <a:noFill/>
          <a:ln/>
        </p:spPr>
        <p:txBody>
          <a:bodyPr wrap="square" lIns="0" tIns="0" rIns="0" bIns="0" rtlCol="0" anchor="ctr"/>
          <a:lstStyle/>
          <a:p>
            <a:pPr algn="l" indent="0" marL="0">
              <a:buNone/>
            </a:pPr>
            <a:r>
              <a:rPr lang="en-US" sz="1400" b="1" dirty="0">
                <a:solidFill>
                  <a:srgbClr val="E8913A"/>
                </a:solidFill>
                <a:latin typeface="Arial" pitchFamily="34" charset="0"/>
                <a:ea typeface="Arial" pitchFamily="34" charset="-122"/>
                <a:cs typeface="Arial" pitchFamily="34" charset="-120"/>
              </a:rPr>
              <a:t>05</a:t>
            </a:r>
            <a:endParaRPr lang="en-US" sz="1400" dirty="0"/>
          </a:p>
        </p:txBody>
      </p:sp>
      <p:sp>
        <p:nvSpPr>
          <p:cNvPr id="27" name="Text 25"/>
          <p:cNvSpPr/>
          <p:nvPr/>
        </p:nvSpPr>
        <p:spPr>
          <a:xfrm>
            <a:off x="1188720" y="4087368"/>
            <a:ext cx="2743200" cy="713232"/>
          </a:xfrm>
          <a:prstGeom prst="rect">
            <a:avLst/>
          </a:prstGeom>
          <a:noFill/>
          <a:ln/>
        </p:spPr>
        <p:txBody>
          <a:bodyPr wrap="square" lIns="0" tIns="0" rIns="0" bIns="0" rtlCol="0" anchor="ctr"/>
          <a:lstStyle/>
          <a:p>
            <a:pPr algn="l" indent="0" marL="0">
              <a:buNone/>
            </a:pPr>
            <a:r>
              <a:rPr lang="en-US" sz="1400" b="1" dirty="0">
                <a:solidFill>
                  <a:srgbClr val="1B2A4A"/>
                </a:solidFill>
                <a:latin typeface="Arial" pitchFamily="34" charset="0"/>
                <a:ea typeface="Arial" pitchFamily="34" charset="-122"/>
                <a:cs typeface="Arial" pitchFamily="34" charset="-120"/>
              </a:rPr>
              <a:t>Future Outlook &amp; Opportunities</a:t>
            </a:r>
            <a:endParaRPr lang="en-US" sz="1400" dirty="0"/>
          </a:p>
        </p:txBody>
      </p:sp>
      <p:sp>
        <p:nvSpPr>
          <p:cNvPr id="28" name="Text 26"/>
          <p:cNvSpPr/>
          <p:nvPr/>
        </p:nvSpPr>
        <p:spPr>
          <a:xfrm>
            <a:off x="3931920" y="4087368"/>
            <a:ext cx="4572000" cy="713232"/>
          </a:xfrm>
          <a:prstGeom prst="rect">
            <a:avLst/>
          </a:prstGeom>
          <a:noFill/>
          <a:ln/>
        </p:spPr>
        <p:txBody>
          <a:bodyPr wrap="square" lIns="0" tIns="0" rIns="0" bIns="0" rtlCol="0" anchor="ctr"/>
          <a:lstStyle/>
          <a:p>
            <a:pPr algn="l" indent="0" marL="0">
              <a:buNone/>
            </a:pPr>
            <a:r>
              <a:rPr lang="en-US" sz="1200" dirty="0">
                <a:solidFill>
                  <a:srgbClr val="2D3436"/>
                </a:solidFill>
                <a:latin typeface="Arial" pitchFamily="34" charset="0"/>
                <a:ea typeface="Arial" pitchFamily="34" charset="-122"/>
                <a:cs typeface="Arial" pitchFamily="34" charset="-120"/>
              </a:rPr>
              <a:t>Three-year projections, emerging applications, and strategic recommendations</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Context: Why This Matters</a:t>
            </a:r>
            <a:endParaRPr lang="en-US" sz="2200" dirty="0"/>
          </a:p>
        </p:txBody>
      </p:sp>
      <p:sp>
        <p:nvSpPr>
          <p:cNvPr id="4" name="Text 2"/>
          <p:cNvSpPr/>
          <p:nvPr/>
        </p:nvSpPr>
        <p:spPr>
          <a:xfrm>
            <a:off x="457200" y="914400"/>
            <a:ext cx="2743200" cy="914400"/>
          </a:xfrm>
          <a:prstGeom prst="rect">
            <a:avLst/>
          </a:prstGeom>
          <a:noFill/>
          <a:ln/>
        </p:spPr>
        <p:txBody>
          <a:bodyPr wrap="square" lIns="0" tIns="0" rIns="0" bIns="0" rtlCol="0" anchor="ctr"/>
          <a:lstStyle/>
          <a:p>
            <a:pPr algn="ctr" indent="0" marL="0">
              <a:buNone/>
            </a:pPr>
            <a:r>
              <a:rPr lang="en-US" sz="4800" b="1" dirty="0">
                <a:solidFill>
                  <a:srgbClr val="E8913A"/>
                </a:solidFill>
                <a:latin typeface="Arial" pitchFamily="34" charset="0"/>
                <a:ea typeface="Arial" pitchFamily="34" charset="-122"/>
                <a:cs typeface="Arial" pitchFamily="34" charset="-120"/>
              </a:rPr>
              <a:t>84%</a:t>
            </a:r>
            <a:endParaRPr lang="en-US" sz="4800" dirty="0"/>
          </a:p>
        </p:txBody>
      </p:sp>
      <p:sp>
        <p:nvSpPr>
          <p:cNvPr id="5" name="Text 3"/>
          <p:cNvSpPr/>
          <p:nvPr/>
        </p:nvSpPr>
        <p:spPr>
          <a:xfrm>
            <a:off x="457200" y="1828800"/>
            <a:ext cx="2743200" cy="1097280"/>
          </a:xfrm>
          <a:prstGeom prst="rect">
            <a:avLst/>
          </a:prstGeom>
          <a:noFill/>
          <a:ln/>
        </p:spPr>
        <p:txBody>
          <a:bodyPr wrap="square" rtlCol="0" anchor="t"/>
          <a:lstStyle/>
          <a:p>
            <a:pPr algn="ctr" indent="0" marL="0">
              <a:buNone/>
            </a:pPr>
            <a:r>
              <a:rPr lang="en-US" sz="1200" dirty="0">
                <a:solidFill>
                  <a:srgbClr val="2D3436"/>
                </a:solidFill>
                <a:latin typeface="Arial" pitchFamily="34" charset="0"/>
                <a:ea typeface="Arial" pitchFamily="34" charset="-122"/>
                <a:cs typeface="Arial" pitchFamily="34" charset="-120"/>
              </a:rPr>
              <a:t>of healthcare executives believe AI will be their most transformative technology by 2028</a:t>
            </a:r>
            <a:endParaRPr lang="en-US" sz="1200" dirty="0"/>
          </a:p>
        </p:txBody>
      </p:sp>
      <p:sp>
        <p:nvSpPr>
          <p:cNvPr id="6" name="Shape 4"/>
          <p:cNvSpPr/>
          <p:nvPr/>
        </p:nvSpPr>
        <p:spPr>
          <a:xfrm>
            <a:off x="3474720" y="868680"/>
            <a:ext cx="0" cy="3474720"/>
          </a:xfrm>
          <a:prstGeom prst="line">
            <a:avLst/>
          </a:prstGeom>
          <a:noFill/>
          <a:ln w="19050">
            <a:solidFill>
              <a:srgbClr val="EDF2F7"/>
            </a:solidFill>
            <a:prstDash val="solid"/>
          </a:ln>
        </p:spPr>
      </p:sp>
      <p:sp>
        <p:nvSpPr>
          <p:cNvPr id="7" name="Text 5"/>
          <p:cNvSpPr/>
          <p:nvPr/>
        </p:nvSpPr>
        <p:spPr>
          <a:xfrm>
            <a:off x="3840480" y="868680"/>
            <a:ext cx="4846320" cy="1463040"/>
          </a:xfrm>
          <a:prstGeom prst="rect">
            <a:avLst/>
          </a:prstGeom>
          <a:noFill/>
          <a:ln/>
        </p:spPr>
        <p:txBody>
          <a:bodyPr wrap="square" rtlCol="0" anchor="t"/>
          <a:lstStyle/>
          <a:p>
            <a:pPr algn="l" indent="0" marL="0">
              <a:buNone/>
            </a:pPr>
            <a:r>
              <a:rPr lang="en-US" sz="1400" dirty="0">
                <a:solidFill>
                  <a:srgbClr val="2D3436"/>
                </a:solidFill>
                <a:latin typeface="Arial" pitchFamily="34" charset="0"/>
                <a:ea typeface="Arial" pitchFamily="34" charset="-122"/>
                <a:cs typeface="Arial" pitchFamily="34" charset="-120"/>
              </a:rPr>
              <a:t>The global healthcare ecosystem faces mounting pressure: ageing populations, rising costs, clinician shortages, and exponential data growth. By 2026, the average hospital generates over 50 petabytes of patient data annually — far beyond human analytical capacity.</a:t>
            </a:r>
            <a:endParaRPr lang="en-US" sz="1400" dirty="0"/>
          </a:p>
        </p:txBody>
      </p:sp>
      <p:sp>
        <p:nvSpPr>
          <p:cNvPr id="8" name="Text 6"/>
          <p:cNvSpPr/>
          <p:nvPr/>
        </p:nvSpPr>
        <p:spPr>
          <a:xfrm>
            <a:off x="3840480" y="2377440"/>
            <a:ext cx="4846320" cy="1463040"/>
          </a:xfrm>
          <a:prstGeom prst="rect">
            <a:avLst/>
          </a:prstGeom>
          <a:noFill/>
          <a:ln/>
        </p:spPr>
        <p:txBody>
          <a:bodyPr wrap="square" rtlCol="0" anchor="t"/>
          <a:lstStyle/>
          <a:p>
            <a:pPr algn="l" indent="0" marL="0">
              <a:buNone/>
            </a:pPr>
            <a:r>
              <a:rPr lang="en-US" sz="1400" dirty="0">
                <a:solidFill>
                  <a:srgbClr val="2D3436"/>
                </a:solidFill>
                <a:latin typeface="Arial" pitchFamily="34" charset="0"/>
                <a:ea typeface="Arial" pitchFamily="34" charset="-122"/>
                <a:cs typeface="Arial" pitchFamily="34" charset="-120"/>
              </a:rPr>
              <a:t>AI represents the first technology capable of ingesting this data at scale, surfacing patterns no human could find, and delivering actionable insights at the point of care. The question is no longer whether AI will transform healthcare, but how fast and in which domains.</a:t>
            </a:r>
            <a:endParaRPr lang="en-US" sz="1400" dirty="0"/>
          </a:p>
        </p:txBody>
      </p:sp>
      <p:sp>
        <p:nvSpPr>
          <p:cNvPr id="9" name="Text 7"/>
          <p:cNvSpPr/>
          <p:nvPr/>
        </p:nvSpPr>
        <p:spPr>
          <a:xfrm>
            <a:off x="457200" y="4709160"/>
            <a:ext cx="8229600" cy="320040"/>
          </a:xfrm>
          <a:prstGeom prst="rect">
            <a:avLst/>
          </a:prstGeom>
          <a:noFill/>
          <a:ln/>
        </p:spPr>
        <p:txBody>
          <a:bodyPr wrap="square" rtlCol="0" anchor="t"/>
          <a:lstStyle/>
          <a:p>
            <a:pPr algn="l" indent="0" marL="0">
              <a:buNone/>
            </a:pPr>
            <a:r>
              <a:rPr lang="en-US" sz="900" dirty="0">
                <a:solidFill>
                  <a:srgbClr val="B0BEC5"/>
                </a:solidFill>
                <a:latin typeface="Arial" pitchFamily="34" charset="0"/>
                <a:ea typeface="Arial" pitchFamily="34" charset="-122"/>
                <a:cs typeface="Arial" pitchFamily="34" charset="-120"/>
              </a:rPr>
              <a:t>Source: Deloitte Centre for Health Solutions, Global Healthcare Outlook 2026</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The Market Opportunity</a:t>
            </a:r>
            <a:endParaRPr lang="en-US" sz="2200" dirty="0"/>
          </a:p>
        </p:txBody>
      </p:sp>
      <p:sp>
        <p:nvSpPr>
          <p:cNvPr id="4" name="Text 2"/>
          <p:cNvSpPr/>
          <p:nvPr/>
        </p:nvSpPr>
        <p:spPr>
          <a:xfrm>
            <a:off x="1371600" y="822960"/>
            <a:ext cx="6400800" cy="1280160"/>
          </a:xfrm>
          <a:prstGeom prst="rect">
            <a:avLst/>
          </a:prstGeom>
          <a:noFill/>
          <a:ln/>
        </p:spPr>
        <p:txBody>
          <a:bodyPr wrap="square" lIns="0" tIns="0" rIns="0" bIns="0" rtlCol="0" anchor="ctr"/>
          <a:lstStyle/>
          <a:p>
            <a:pPr algn="ctr" indent="0" marL="0">
              <a:buNone/>
            </a:pPr>
            <a:r>
              <a:rPr lang="en-US" sz="5600" b="1" dirty="0">
                <a:solidFill>
                  <a:srgbClr val="E8913A"/>
                </a:solidFill>
                <a:latin typeface="Arial" pitchFamily="34" charset="0"/>
                <a:ea typeface="Arial" pitchFamily="34" charset="-122"/>
                <a:cs typeface="Arial" pitchFamily="34" charset="-120"/>
              </a:rPr>
              <a:t>$188B</a:t>
            </a:r>
            <a:endParaRPr lang="en-US" sz="5600" dirty="0"/>
          </a:p>
        </p:txBody>
      </p:sp>
      <p:sp>
        <p:nvSpPr>
          <p:cNvPr id="5" name="Text 3"/>
          <p:cNvSpPr/>
          <p:nvPr/>
        </p:nvSpPr>
        <p:spPr>
          <a:xfrm>
            <a:off x="1371600" y="2011680"/>
            <a:ext cx="6400800" cy="457200"/>
          </a:xfrm>
          <a:prstGeom prst="rect">
            <a:avLst/>
          </a:prstGeom>
          <a:noFill/>
          <a:ln/>
        </p:spPr>
        <p:txBody>
          <a:bodyPr wrap="square" rtlCol="0" anchor="ctr"/>
          <a:lstStyle/>
          <a:p>
            <a:pPr algn="ctr" indent="0" marL="0">
              <a:buNone/>
            </a:pPr>
            <a:r>
              <a:rPr lang="en-US" sz="1800" dirty="0">
                <a:solidFill>
                  <a:srgbClr val="2D3436"/>
                </a:solidFill>
                <a:latin typeface="Arial" pitchFamily="34" charset="0"/>
                <a:ea typeface="Arial" pitchFamily="34" charset="-122"/>
                <a:cs typeface="Arial" pitchFamily="34" charset="-120"/>
              </a:rPr>
              <a:t>Projected global AI healthcare market by 2030</a:t>
            </a:r>
            <a:endParaRPr lang="en-US" sz="1800" dirty="0"/>
          </a:p>
        </p:txBody>
      </p:sp>
      <p:sp>
        <p:nvSpPr>
          <p:cNvPr id="6" name="Shape 4"/>
          <p:cNvSpPr/>
          <p:nvPr/>
        </p:nvSpPr>
        <p:spPr>
          <a:xfrm>
            <a:off x="457200" y="2834640"/>
            <a:ext cx="2468880" cy="1005840"/>
          </a:xfrm>
          <a:prstGeom prst="roundRect">
            <a:avLst>
              <a:gd name="adj" fmla="val 7273"/>
            </a:avLst>
          </a:prstGeom>
          <a:solidFill>
            <a:srgbClr val="FFFFFF"/>
          </a:solidFill>
          <a:ln/>
          <a:effectLst>
            <a:outerShdw sx="100000" sy="100000" kx="0" ky="0" algn="bl" rotWithShape="0" blurRad="76200" dist="25400" dir="8100000">
              <a:srgbClr val="000000">
                <a:alpha val="15000"/>
              </a:srgbClr>
            </a:outerShdw>
          </a:effectLst>
        </p:spPr>
      </p:sp>
      <p:sp>
        <p:nvSpPr>
          <p:cNvPr id="7" name="Shape 5"/>
          <p:cNvSpPr/>
          <p:nvPr/>
        </p:nvSpPr>
        <p:spPr>
          <a:xfrm>
            <a:off x="457200" y="2834640"/>
            <a:ext cx="2468880" cy="45720"/>
          </a:xfrm>
          <a:prstGeom prst="rect">
            <a:avLst/>
          </a:prstGeom>
          <a:solidFill>
            <a:srgbClr val="E8913A"/>
          </a:solidFill>
          <a:ln/>
        </p:spPr>
      </p:sp>
      <p:sp>
        <p:nvSpPr>
          <p:cNvPr id="8" name="Text 6"/>
          <p:cNvSpPr/>
          <p:nvPr/>
        </p:nvSpPr>
        <p:spPr>
          <a:xfrm>
            <a:off x="457200" y="2971800"/>
            <a:ext cx="2468880" cy="457200"/>
          </a:xfrm>
          <a:prstGeom prst="rect">
            <a:avLst/>
          </a:prstGeom>
          <a:noFill/>
          <a:ln/>
        </p:spPr>
        <p:txBody>
          <a:bodyPr wrap="square" lIns="0" tIns="0" rIns="0" bIns="0" rtlCol="0" anchor="ctr"/>
          <a:lstStyle/>
          <a:p>
            <a:pPr algn="ctr" indent="0" marL="0">
              <a:buNone/>
            </a:pPr>
            <a:r>
              <a:rPr lang="en-US" sz="2200" b="1" dirty="0">
                <a:solidFill>
                  <a:srgbClr val="1B2A4A"/>
                </a:solidFill>
                <a:latin typeface="Arial" pitchFamily="34" charset="0"/>
                <a:ea typeface="Arial" pitchFamily="34" charset="-122"/>
                <a:cs typeface="Arial" pitchFamily="34" charset="-120"/>
              </a:rPr>
              <a:t>37.5% CAGR</a:t>
            </a:r>
            <a:endParaRPr lang="en-US" sz="2200" dirty="0"/>
          </a:p>
        </p:txBody>
      </p:sp>
      <p:sp>
        <p:nvSpPr>
          <p:cNvPr id="9" name="Text 7"/>
          <p:cNvSpPr/>
          <p:nvPr/>
        </p:nvSpPr>
        <p:spPr>
          <a:xfrm>
            <a:off x="457200" y="3429000"/>
            <a:ext cx="2468880" cy="320040"/>
          </a:xfrm>
          <a:prstGeom prst="rect">
            <a:avLst/>
          </a:prstGeom>
          <a:noFill/>
          <a:ln/>
        </p:spPr>
        <p:txBody>
          <a:bodyPr wrap="square" rtlCol="0" anchor="t"/>
          <a:lstStyle/>
          <a:p>
            <a:pPr algn="ctr" indent="0" marL="0">
              <a:buNone/>
            </a:pPr>
            <a:r>
              <a:rPr lang="en-US" sz="1000" dirty="0">
                <a:solidFill>
                  <a:srgbClr val="2D3436"/>
                </a:solidFill>
                <a:latin typeface="Arial" pitchFamily="34" charset="0"/>
                <a:ea typeface="Arial" pitchFamily="34" charset="-122"/>
                <a:cs typeface="Arial" pitchFamily="34" charset="-120"/>
              </a:rPr>
              <a:t>2023–2030 Growth Rate</a:t>
            </a:r>
            <a:endParaRPr lang="en-US" sz="1000" dirty="0"/>
          </a:p>
        </p:txBody>
      </p:sp>
      <p:sp>
        <p:nvSpPr>
          <p:cNvPr id="10" name="Shape 8"/>
          <p:cNvSpPr/>
          <p:nvPr/>
        </p:nvSpPr>
        <p:spPr>
          <a:xfrm>
            <a:off x="3429000" y="2834640"/>
            <a:ext cx="2468880" cy="1005840"/>
          </a:xfrm>
          <a:prstGeom prst="roundRect">
            <a:avLst>
              <a:gd name="adj" fmla="val 7273"/>
            </a:avLst>
          </a:prstGeom>
          <a:solidFill>
            <a:srgbClr val="FFFFFF"/>
          </a:solidFill>
          <a:ln/>
          <a:effectLst>
            <a:outerShdw sx="100000" sy="100000" kx="0" ky="0" algn="bl" rotWithShape="0" blurRad="76200" dist="25400" dir="8100000">
              <a:srgbClr val="000000">
                <a:alpha val="15000"/>
              </a:srgbClr>
            </a:outerShdw>
          </a:effectLst>
        </p:spPr>
      </p:sp>
      <p:sp>
        <p:nvSpPr>
          <p:cNvPr id="11" name="Shape 9"/>
          <p:cNvSpPr/>
          <p:nvPr/>
        </p:nvSpPr>
        <p:spPr>
          <a:xfrm>
            <a:off x="3429000" y="2834640"/>
            <a:ext cx="2468880" cy="45720"/>
          </a:xfrm>
          <a:prstGeom prst="rect">
            <a:avLst/>
          </a:prstGeom>
          <a:solidFill>
            <a:srgbClr val="E8913A"/>
          </a:solidFill>
          <a:ln/>
        </p:spPr>
      </p:sp>
      <p:sp>
        <p:nvSpPr>
          <p:cNvPr id="12" name="Text 10"/>
          <p:cNvSpPr/>
          <p:nvPr/>
        </p:nvSpPr>
        <p:spPr>
          <a:xfrm>
            <a:off x="3429000" y="2971800"/>
            <a:ext cx="2468880" cy="457200"/>
          </a:xfrm>
          <a:prstGeom prst="rect">
            <a:avLst/>
          </a:prstGeom>
          <a:noFill/>
          <a:ln/>
        </p:spPr>
        <p:txBody>
          <a:bodyPr wrap="square" lIns="0" tIns="0" rIns="0" bIns="0" rtlCol="0" anchor="ctr"/>
          <a:lstStyle/>
          <a:p>
            <a:pPr algn="ctr" indent="0" marL="0">
              <a:buNone/>
            </a:pPr>
            <a:r>
              <a:rPr lang="en-US" sz="2200" b="1" dirty="0">
                <a:solidFill>
                  <a:srgbClr val="1B2A4A"/>
                </a:solidFill>
                <a:latin typeface="Arial" pitchFamily="34" charset="0"/>
                <a:ea typeface="Arial" pitchFamily="34" charset="-122"/>
                <a:cs typeface="Arial" pitchFamily="34" charset="-120"/>
              </a:rPr>
              <a:t>700+</a:t>
            </a:r>
            <a:endParaRPr lang="en-US" sz="2200" dirty="0"/>
          </a:p>
        </p:txBody>
      </p:sp>
      <p:sp>
        <p:nvSpPr>
          <p:cNvPr id="13" name="Text 11"/>
          <p:cNvSpPr/>
          <p:nvPr/>
        </p:nvSpPr>
        <p:spPr>
          <a:xfrm>
            <a:off x="3429000" y="3429000"/>
            <a:ext cx="2468880" cy="320040"/>
          </a:xfrm>
          <a:prstGeom prst="rect">
            <a:avLst/>
          </a:prstGeom>
          <a:noFill/>
          <a:ln/>
        </p:spPr>
        <p:txBody>
          <a:bodyPr wrap="square" rtlCol="0" anchor="t"/>
          <a:lstStyle/>
          <a:p>
            <a:pPr algn="ctr" indent="0" marL="0">
              <a:buNone/>
            </a:pPr>
            <a:r>
              <a:rPr lang="en-US" sz="1000" dirty="0">
                <a:solidFill>
                  <a:srgbClr val="2D3436"/>
                </a:solidFill>
                <a:latin typeface="Arial" pitchFamily="34" charset="0"/>
                <a:ea typeface="Arial" pitchFamily="34" charset="-122"/>
                <a:cs typeface="Arial" pitchFamily="34" charset="-120"/>
              </a:rPr>
              <a:t>FDA-Cleared AI/ML Medical Devices as of 2026</a:t>
            </a:r>
            <a:endParaRPr lang="en-US" sz="1000" dirty="0"/>
          </a:p>
        </p:txBody>
      </p:sp>
      <p:sp>
        <p:nvSpPr>
          <p:cNvPr id="14" name="Shape 12"/>
          <p:cNvSpPr/>
          <p:nvPr/>
        </p:nvSpPr>
        <p:spPr>
          <a:xfrm>
            <a:off x="6400800" y="2834640"/>
            <a:ext cx="2468880" cy="1005840"/>
          </a:xfrm>
          <a:prstGeom prst="roundRect">
            <a:avLst>
              <a:gd name="adj" fmla="val 7273"/>
            </a:avLst>
          </a:prstGeom>
          <a:solidFill>
            <a:srgbClr val="FFFFFF"/>
          </a:solidFill>
          <a:ln/>
          <a:effectLst>
            <a:outerShdw sx="100000" sy="100000" kx="0" ky="0" algn="bl" rotWithShape="0" blurRad="76200" dist="25400" dir="8100000">
              <a:srgbClr val="000000">
                <a:alpha val="15000"/>
              </a:srgbClr>
            </a:outerShdw>
          </a:effectLst>
        </p:spPr>
      </p:sp>
      <p:sp>
        <p:nvSpPr>
          <p:cNvPr id="15" name="Shape 13"/>
          <p:cNvSpPr/>
          <p:nvPr/>
        </p:nvSpPr>
        <p:spPr>
          <a:xfrm>
            <a:off x="6400800" y="2834640"/>
            <a:ext cx="2468880" cy="45720"/>
          </a:xfrm>
          <a:prstGeom prst="rect">
            <a:avLst/>
          </a:prstGeom>
          <a:solidFill>
            <a:srgbClr val="E8913A"/>
          </a:solidFill>
          <a:ln/>
        </p:spPr>
      </p:sp>
      <p:sp>
        <p:nvSpPr>
          <p:cNvPr id="16" name="Text 14"/>
          <p:cNvSpPr/>
          <p:nvPr/>
        </p:nvSpPr>
        <p:spPr>
          <a:xfrm>
            <a:off x="6400800" y="2971800"/>
            <a:ext cx="2468880" cy="457200"/>
          </a:xfrm>
          <a:prstGeom prst="rect">
            <a:avLst/>
          </a:prstGeom>
          <a:noFill/>
          <a:ln/>
        </p:spPr>
        <p:txBody>
          <a:bodyPr wrap="square" lIns="0" tIns="0" rIns="0" bIns="0" rtlCol="0" anchor="ctr"/>
          <a:lstStyle/>
          <a:p>
            <a:pPr algn="ctr" indent="0" marL="0">
              <a:buNone/>
            </a:pPr>
            <a:r>
              <a:rPr lang="en-US" sz="2200" b="1" dirty="0">
                <a:solidFill>
                  <a:srgbClr val="1B2A4A"/>
                </a:solidFill>
                <a:latin typeface="Arial" pitchFamily="34" charset="0"/>
                <a:ea typeface="Arial" pitchFamily="34" charset="-122"/>
                <a:cs typeface="Arial" pitchFamily="34" charset="-120"/>
              </a:rPr>
              <a:t>150M+</a:t>
            </a:r>
            <a:endParaRPr lang="en-US" sz="2200" dirty="0"/>
          </a:p>
        </p:txBody>
      </p:sp>
      <p:sp>
        <p:nvSpPr>
          <p:cNvPr id="17" name="Text 15"/>
          <p:cNvSpPr/>
          <p:nvPr/>
        </p:nvSpPr>
        <p:spPr>
          <a:xfrm>
            <a:off x="6400800" y="3429000"/>
            <a:ext cx="2468880" cy="320040"/>
          </a:xfrm>
          <a:prstGeom prst="rect">
            <a:avLst/>
          </a:prstGeom>
          <a:noFill/>
          <a:ln/>
        </p:spPr>
        <p:txBody>
          <a:bodyPr wrap="square" rtlCol="0" anchor="t"/>
          <a:lstStyle/>
          <a:p>
            <a:pPr algn="ctr" indent="0" marL="0">
              <a:buNone/>
            </a:pPr>
            <a:r>
              <a:rPr lang="en-US" sz="1000" dirty="0">
                <a:solidFill>
                  <a:srgbClr val="2D3436"/>
                </a:solidFill>
                <a:latin typeface="Arial" pitchFamily="34" charset="0"/>
                <a:ea typeface="Arial" pitchFamily="34" charset="-122"/>
                <a:cs typeface="Arial" pitchFamily="34" charset="-120"/>
              </a:rPr>
              <a:t>AI-Assisted Diagnoses Annually by 2025</a:t>
            </a:r>
            <a:endParaRPr lang="en-US" sz="1000" dirty="0"/>
          </a:p>
        </p:txBody>
      </p:sp>
      <p:sp>
        <p:nvSpPr>
          <p:cNvPr id="18" name="Text 16"/>
          <p:cNvSpPr/>
          <p:nvPr/>
        </p:nvSpPr>
        <p:spPr>
          <a:xfrm>
            <a:off x="457200" y="4709160"/>
            <a:ext cx="8229600" cy="320040"/>
          </a:xfrm>
          <a:prstGeom prst="rect">
            <a:avLst/>
          </a:prstGeom>
          <a:noFill/>
          <a:ln/>
        </p:spPr>
        <p:txBody>
          <a:bodyPr wrap="square" rtlCol="0" anchor="t"/>
          <a:lstStyle/>
          <a:p>
            <a:pPr algn="l" indent="0" marL="0">
              <a:buNone/>
            </a:pPr>
            <a:r>
              <a:rPr lang="en-US" sz="900" dirty="0">
                <a:solidFill>
                  <a:srgbClr val="B0BEC5"/>
                </a:solidFill>
                <a:latin typeface="Arial" pitchFamily="34" charset="0"/>
                <a:ea typeface="Arial" pitchFamily="34" charset="-122"/>
                <a:cs typeface="Arial" pitchFamily="34" charset="-120"/>
              </a:rPr>
              <a:t>Sources: Grand View Research, FDA AI/ML Device Database, Accenture Health AI Analysis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AI in Healthcare: Market by Segment</a:t>
            </a:r>
            <a:endParaRPr lang="en-US" sz="2200" dirty="0"/>
          </a:p>
        </p:txBody>
      </p:sp>
      <p:graphicFrame>
        <p:nvGraphicFramePr>
          <p:cNvPr id="4" name="Chart 0" descr=""/>
          <p:cNvGraphicFramePr/>
          <p:nvPr/>
        </p:nvGraphicFramePr>
        <p:xfrm>
          <a:off x="457200" y="777240"/>
          <a:ext cx="5303520" cy="329184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6217920" y="777240"/>
            <a:ext cx="2560320" cy="146304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6" name="Shape 3"/>
          <p:cNvSpPr/>
          <p:nvPr/>
        </p:nvSpPr>
        <p:spPr>
          <a:xfrm>
            <a:off x="6217920" y="777240"/>
            <a:ext cx="54864" cy="1463040"/>
          </a:xfrm>
          <a:prstGeom prst="rect">
            <a:avLst/>
          </a:prstGeom>
          <a:solidFill>
            <a:srgbClr val="E8913A"/>
          </a:solidFill>
          <a:ln/>
        </p:spPr>
      </p:sp>
      <p:sp>
        <p:nvSpPr>
          <p:cNvPr id="7" name="Text 4"/>
          <p:cNvSpPr/>
          <p:nvPr/>
        </p:nvSpPr>
        <p:spPr>
          <a:xfrm>
            <a:off x="6446520" y="868680"/>
            <a:ext cx="2194560" cy="1280160"/>
          </a:xfrm>
          <a:prstGeom prst="rect">
            <a:avLst/>
          </a:prstGeom>
          <a:noFill/>
          <a:ln/>
        </p:spPr>
        <p:txBody>
          <a:bodyPr wrap="square" rtlCol="0" anchor="t"/>
          <a:lstStyle/>
          <a:p>
            <a:pPr algn="l" indent="0" marL="0">
              <a:buNone/>
            </a:pPr>
            <a:r>
              <a:rPr lang="en-US" sz="1300" b="1" dirty="0">
                <a:solidFill>
                  <a:srgbClr val="1B2A4A"/>
                </a:solidFill>
                <a:latin typeface="Arial" pitchFamily="34" charset="0"/>
                <a:ea typeface="Arial" pitchFamily="34" charset="-122"/>
                <a:cs typeface="Arial" pitchFamily="34" charset="-120"/>
              </a:rPr>
              <a:t>Key Insight</a:t>
            </a:r>
            <a:endParaRPr lang="en-US" sz="1300" dirty="0"/>
          </a:p>
          <a:p>
            <a:pPr algn="l" indent="0" marL="0">
              <a:buNone/>
            </a:pPr>
            <a:endParaRPr lang="en-US" sz="1300" dirty="0"/>
          </a:p>
          <a:p>
            <a:pPr algn="l" indent="0" marL="0">
              <a:buNone/>
            </a:pPr>
            <a:r>
              <a:rPr lang="en-US" sz="1100" dirty="0">
                <a:solidFill>
                  <a:srgbClr val="2D3436"/>
                </a:solidFill>
                <a:latin typeface="Arial" pitchFamily="34" charset="0"/>
                <a:ea typeface="Arial" pitchFamily="34" charset="-122"/>
                <a:cs typeface="Arial" pitchFamily="34" charset="-120"/>
              </a:rPr>
              <a:t>Medical Imaging leads with 26% of the total market — driven by widespread radiology AI adoption and the largest portfolio of FDA-cleared devices.</a:t>
            </a:r>
            <a:endParaRPr lang="en-US" sz="1300" dirty="0"/>
          </a:p>
        </p:txBody>
      </p:sp>
      <p:sp>
        <p:nvSpPr>
          <p:cNvPr id="8" name="Text 5"/>
          <p:cNvSpPr/>
          <p:nvPr/>
        </p:nvSpPr>
        <p:spPr>
          <a:xfrm>
            <a:off x="6217920" y="2560320"/>
            <a:ext cx="2560320" cy="914400"/>
          </a:xfrm>
          <a:prstGeom prst="rect">
            <a:avLst/>
          </a:prstGeom>
          <a:noFill/>
          <a:ln/>
        </p:spPr>
        <p:txBody>
          <a:bodyPr wrap="square" rtlCol="0" anchor="ctr"/>
          <a:lstStyle/>
          <a:p>
            <a:pPr algn="ctr" indent="0" marL="0">
              <a:buNone/>
            </a:pPr>
            <a:r>
              <a:rPr lang="en-US" sz="1100" b="1" dirty="0">
                <a:solidFill>
                  <a:srgbClr val="1B2A4A"/>
                </a:solidFill>
                <a:latin typeface="Arial" pitchFamily="34" charset="0"/>
                <a:ea typeface="Arial" pitchFamily="34" charset="-122"/>
                <a:cs typeface="Arial" pitchFamily="34" charset="-120"/>
              </a:rPr>
              <a:t>Total 2025 Market</a:t>
            </a:r>
            <a:endParaRPr lang="en-US" sz="1100" dirty="0"/>
          </a:p>
          <a:p>
            <a:pPr algn="ctr" indent="0" marL="0">
              <a:buNone/>
            </a:pPr>
            <a:r>
              <a:rPr lang="en-US" sz="2400" b="1" dirty="0">
                <a:solidFill>
                  <a:srgbClr val="E8913A"/>
                </a:solidFill>
                <a:latin typeface="Arial" pitchFamily="34" charset="0"/>
                <a:ea typeface="Arial" pitchFamily="34" charset="-122"/>
                <a:cs typeface="Arial" pitchFamily="34" charset="-120"/>
              </a:rPr>
              <a:t>$17.3 Billion</a:t>
            </a:r>
            <a:endParaRPr lang="en-US" sz="1100" dirty="0"/>
          </a:p>
        </p:txBody>
      </p:sp>
      <p:sp>
        <p:nvSpPr>
          <p:cNvPr id="9" name="Text 6"/>
          <p:cNvSpPr/>
          <p:nvPr/>
        </p:nvSpPr>
        <p:spPr>
          <a:xfrm>
            <a:off x="457200" y="4709160"/>
            <a:ext cx="8229600" cy="320040"/>
          </a:xfrm>
          <a:prstGeom prst="rect">
            <a:avLst/>
          </a:prstGeom>
          <a:noFill/>
          <a:ln/>
        </p:spPr>
        <p:txBody>
          <a:bodyPr wrap="square" rtlCol="0" anchor="t"/>
          <a:lstStyle/>
          <a:p>
            <a:pPr algn="l" indent="0" marL="0">
              <a:buNone/>
            </a:pPr>
            <a:r>
              <a:rPr lang="en-US" sz="900" dirty="0">
                <a:solidFill>
                  <a:srgbClr val="B0BEC5"/>
                </a:solidFill>
                <a:latin typeface="Arial" pitchFamily="34" charset="0"/>
                <a:ea typeface="Arial" pitchFamily="34" charset="-122"/>
                <a:cs typeface="Arial" pitchFamily="34" charset="-120"/>
              </a:rPr>
              <a:t>Source: MarketsandMarkets, AI in Healthcare Market Report 2025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Where AI Is Being Applied</a:t>
            </a:r>
            <a:endParaRPr lang="en-US" sz="2200" dirty="0"/>
          </a:p>
        </p:txBody>
      </p:sp>
      <p:graphicFrame>
        <p:nvGraphicFramePr>
          <p:cNvPr id="4" name="Chart 0" descr=""/>
          <p:cNvGraphicFramePr/>
          <p:nvPr/>
        </p:nvGraphicFramePr>
        <p:xfrm>
          <a:off x="274320" y="777240"/>
          <a:ext cx="4114800" cy="347472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4754880" y="777240"/>
            <a:ext cx="3931920" cy="96012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6" name="Shape 3"/>
          <p:cNvSpPr/>
          <p:nvPr/>
        </p:nvSpPr>
        <p:spPr>
          <a:xfrm>
            <a:off x="4754880" y="777240"/>
            <a:ext cx="54864" cy="960120"/>
          </a:xfrm>
          <a:prstGeom prst="rect">
            <a:avLst/>
          </a:prstGeom>
          <a:solidFill>
            <a:srgbClr val="E8913A"/>
          </a:solidFill>
          <a:ln/>
        </p:spPr>
      </p:sp>
      <p:sp>
        <p:nvSpPr>
          <p:cNvPr id="7" name="Text 4"/>
          <p:cNvSpPr/>
          <p:nvPr/>
        </p:nvSpPr>
        <p:spPr>
          <a:xfrm>
            <a:off x="4983480" y="850392"/>
            <a:ext cx="3566160" cy="274320"/>
          </a:xfrm>
          <a:prstGeom prst="rect">
            <a:avLst/>
          </a:prstGeom>
          <a:noFill/>
          <a:ln/>
        </p:spPr>
        <p:txBody>
          <a:bodyPr wrap="square" lIns="0" tIns="0" rIns="0" bIns="0" rtlCol="0" anchor="ctr"/>
          <a:lstStyle/>
          <a:p>
            <a:pPr algn="l" indent="0" marL="0">
              <a:buNone/>
            </a:pPr>
            <a:r>
              <a:rPr lang="en-US" sz="1300" b="1" dirty="0">
                <a:solidFill>
                  <a:srgbClr val="1B2A4A"/>
                </a:solidFill>
                <a:latin typeface="Arial" pitchFamily="34" charset="0"/>
                <a:ea typeface="Arial" pitchFamily="34" charset="-122"/>
                <a:cs typeface="Arial" pitchFamily="34" charset="-120"/>
              </a:rPr>
              <a:t>Diagnostic AI Leads</a:t>
            </a:r>
            <a:endParaRPr lang="en-US" sz="1300" dirty="0"/>
          </a:p>
        </p:txBody>
      </p:sp>
      <p:sp>
        <p:nvSpPr>
          <p:cNvPr id="8" name="Text 5"/>
          <p:cNvSpPr/>
          <p:nvPr/>
        </p:nvSpPr>
        <p:spPr>
          <a:xfrm>
            <a:off x="4983480" y="1124712"/>
            <a:ext cx="3566160" cy="548640"/>
          </a:xfrm>
          <a:prstGeom prst="rect">
            <a:avLst/>
          </a:prstGeom>
          <a:noFill/>
          <a:ln/>
        </p:spPr>
        <p:txBody>
          <a:bodyPr wrap="square" rtlCol="0" anchor="t"/>
          <a:lstStyle/>
          <a:p>
            <a:pPr algn="l" indent="0" marL="0">
              <a:buNone/>
            </a:pPr>
            <a:r>
              <a:rPr lang="en-US" sz="1100" dirty="0">
                <a:solidFill>
                  <a:srgbClr val="2D3436"/>
                </a:solidFill>
                <a:latin typeface="Arial" pitchFamily="34" charset="0"/>
                <a:ea typeface="Arial" pitchFamily="34" charset="-122"/>
                <a:cs typeface="Arial" pitchFamily="34" charset="-120"/>
              </a:rPr>
              <a:t>At 35%, diagnostic AI is the most deployed application. Radiology, pathology, and ophthalmology account for 70% of all FDA AI clearances.</a:t>
            </a:r>
            <a:endParaRPr lang="en-US" sz="1100" dirty="0"/>
          </a:p>
        </p:txBody>
      </p:sp>
      <p:sp>
        <p:nvSpPr>
          <p:cNvPr id="9" name="Shape 6"/>
          <p:cNvSpPr/>
          <p:nvPr/>
        </p:nvSpPr>
        <p:spPr>
          <a:xfrm>
            <a:off x="4754880" y="1901952"/>
            <a:ext cx="3931920" cy="96012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0" name="Shape 7"/>
          <p:cNvSpPr/>
          <p:nvPr/>
        </p:nvSpPr>
        <p:spPr>
          <a:xfrm>
            <a:off x="4754880" y="1901952"/>
            <a:ext cx="54864" cy="960120"/>
          </a:xfrm>
          <a:prstGeom prst="rect">
            <a:avLst/>
          </a:prstGeom>
          <a:solidFill>
            <a:srgbClr val="E8913A"/>
          </a:solidFill>
          <a:ln/>
        </p:spPr>
      </p:sp>
      <p:sp>
        <p:nvSpPr>
          <p:cNvPr id="11" name="Text 8"/>
          <p:cNvSpPr/>
          <p:nvPr/>
        </p:nvSpPr>
        <p:spPr>
          <a:xfrm>
            <a:off x="4983480" y="1975104"/>
            <a:ext cx="3566160" cy="274320"/>
          </a:xfrm>
          <a:prstGeom prst="rect">
            <a:avLst/>
          </a:prstGeom>
          <a:noFill/>
          <a:ln/>
        </p:spPr>
        <p:txBody>
          <a:bodyPr wrap="square" lIns="0" tIns="0" rIns="0" bIns="0" rtlCol="0" anchor="ctr"/>
          <a:lstStyle/>
          <a:p>
            <a:pPr algn="l" indent="0" marL="0">
              <a:buNone/>
            </a:pPr>
            <a:r>
              <a:rPr lang="en-US" sz="1300" b="1" dirty="0">
                <a:solidFill>
                  <a:srgbClr val="1B2A4A"/>
                </a:solidFill>
                <a:latin typeface="Arial" pitchFamily="34" charset="0"/>
                <a:ea typeface="Arial" pitchFamily="34" charset="-122"/>
                <a:cs typeface="Arial" pitchFamily="34" charset="-120"/>
              </a:rPr>
              <a:t>Drug Discovery Accelerates</a:t>
            </a:r>
            <a:endParaRPr lang="en-US" sz="1300" dirty="0"/>
          </a:p>
        </p:txBody>
      </p:sp>
      <p:sp>
        <p:nvSpPr>
          <p:cNvPr id="12" name="Text 9"/>
          <p:cNvSpPr/>
          <p:nvPr/>
        </p:nvSpPr>
        <p:spPr>
          <a:xfrm>
            <a:off x="4983480" y="2249424"/>
            <a:ext cx="3566160" cy="548640"/>
          </a:xfrm>
          <a:prstGeom prst="rect">
            <a:avLst/>
          </a:prstGeom>
          <a:noFill/>
          <a:ln/>
        </p:spPr>
        <p:txBody>
          <a:bodyPr wrap="square" rtlCol="0" anchor="t"/>
          <a:lstStyle/>
          <a:p>
            <a:pPr algn="l" indent="0" marL="0">
              <a:buNone/>
            </a:pPr>
            <a:r>
              <a:rPr lang="en-US" sz="1100" dirty="0">
                <a:solidFill>
                  <a:srgbClr val="2D3436"/>
                </a:solidFill>
                <a:latin typeface="Arial" pitchFamily="34" charset="0"/>
                <a:ea typeface="Arial" pitchFamily="34" charset="-122"/>
                <a:cs typeface="Arial" pitchFamily="34" charset="-120"/>
              </a:rPr>
              <a:t>The fastest-growing segment — AI-driven drug discovery investment has doubled year-over-year since 2022, with 62% of new drug candidates now involving AI.</a:t>
            </a:r>
            <a:endParaRPr lang="en-US" sz="1100" dirty="0"/>
          </a:p>
        </p:txBody>
      </p:sp>
      <p:sp>
        <p:nvSpPr>
          <p:cNvPr id="13" name="Shape 10"/>
          <p:cNvSpPr/>
          <p:nvPr/>
        </p:nvSpPr>
        <p:spPr>
          <a:xfrm>
            <a:off x="4754880" y="3026664"/>
            <a:ext cx="3931920" cy="96012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4" name="Shape 11"/>
          <p:cNvSpPr/>
          <p:nvPr/>
        </p:nvSpPr>
        <p:spPr>
          <a:xfrm>
            <a:off x="4754880" y="3026664"/>
            <a:ext cx="54864" cy="960120"/>
          </a:xfrm>
          <a:prstGeom prst="rect">
            <a:avLst/>
          </a:prstGeom>
          <a:solidFill>
            <a:srgbClr val="E8913A"/>
          </a:solidFill>
          <a:ln/>
        </p:spPr>
      </p:sp>
      <p:sp>
        <p:nvSpPr>
          <p:cNvPr id="15" name="Text 12"/>
          <p:cNvSpPr/>
          <p:nvPr/>
        </p:nvSpPr>
        <p:spPr>
          <a:xfrm>
            <a:off x="4983480" y="3099816"/>
            <a:ext cx="3566160" cy="274320"/>
          </a:xfrm>
          <a:prstGeom prst="rect">
            <a:avLst/>
          </a:prstGeom>
          <a:noFill/>
          <a:ln/>
        </p:spPr>
        <p:txBody>
          <a:bodyPr wrap="square" lIns="0" tIns="0" rIns="0" bIns="0" rtlCol="0" anchor="ctr"/>
          <a:lstStyle/>
          <a:p>
            <a:pPr algn="l" indent="0" marL="0">
              <a:buNone/>
            </a:pPr>
            <a:r>
              <a:rPr lang="en-US" sz="1300" b="1" dirty="0">
                <a:solidFill>
                  <a:srgbClr val="1B2A4A"/>
                </a:solidFill>
                <a:latin typeface="Arial" pitchFamily="34" charset="0"/>
                <a:ea typeface="Arial" pitchFamily="34" charset="-122"/>
                <a:cs typeface="Arial" pitchFamily="34" charset="-120"/>
              </a:rPr>
              <a:t>Admin AI Saves Time</a:t>
            </a:r>
            <a:endParaRPr lang="en-US" sz="1300" dirty="0"/>
          </a:p>
        </p:txBody>
      </p:sp>
      <p:sp>
        <p:nvSpPr>
          <p:cNvPr id="16" name="Text 13"/>
          <p:cNvSpPr/>
          <p:nvPr/>
        </p:nvSpPr>
        <p:spPr>
          <a:xfrm>
            <a:off x="4983480" y="3374136"/>
            <a:ext cx="3566160" cy="548640"/>
          </a:xfrm>
          <a:prstGeom prst="rect">
            <a:avLst/>
          </a:prstGeom>
          <a:noFill/>
          <a:ln/>
        </p:spPr>
        <p:txBody>
          <a:bodyPr wrap="square" rtlCol="0" anchor="t"/>
          <a:lstStyle/>
          <a:p>
            <a:pPr algn="l" indent="0" marL="0">
              <a:buNone/>
            </a:pPr>
            <a:r>
              <a:rPr lang="en-US" sz="1100" dirty="0">
                <a:solidFill>
                  <a:srgbClr val="2D3436"/>
                </a:solidFill>
                <a:latin typeface="Arial" pitchFamily="34" charset="0"/>
                <a:ea typeface="Arial" pitchFamily="34" charset="-122"/>
                <a:cs typeface="Arial" pitchFamily="34" charset="-120"/>
              </a:rPr>
              <a:t>Administrative automation saves an average of 3.2 hours per clinician per day. Simple ROI: more time with patients equals better outcomes.</a:t>
            </a:r>
            <a:endParaRPr lang="en-US" sz="1100" dirty="0"/>
          </a:p>
        </p:txBody>
      </p:sp>
      <p:sp>
        <p:nvSpPr>
          <p:cNvPr id="17" name="Text 14"/>
          <p:cNvSpPr/>
          <p:nvPr/>
        </p:nvSpPr>
        <p:spPr>
          <a:xfrm>
            <a:off x="457200" y="4709160"/>
            <a:ext cx="8229600" cy="320040"/>
          </a:xfrm>
          <a:prstGeom prst="rect">
            <a:avLst/>
          </a:prstGeom>
          <a:noFill/>
          <a:ln/>
        </p:spPr>
        <p:txBody>
          <a:bodyPr wrap="square" rtlCol="0" anchor="t"/>
          <a:lstStyle/>
          <a:p>
            <a:pPr algn="l" indent="0" marL="0">
              <a:buNone/>
            </a:pPr>
            <a:r>
              <a:rPr lang="en-US" sz="900" dirty="0">
                <a:solidFill>
                  <a:srgbClr val="B0BEC5"/>
                </a:solidFill>
                <a:latin typeface="Arial" pitchFamily="34" charset="0"/>
                <a:ea typeface="Arial" pitchFamily="34" charset="-122"/>
                <a:cs typeface="Arial" pitchFamily="34" charset="-120"/>
              </a:rPr>
              <a:t>Source: CB Insights, State of AI in Healthcare Q1 2026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Key Milestones: The AI Healthcare Journey</a:t>
            </a:r>
            <a:endParaRPr lang="en-US" sz="2200" dirty="0"/>
          </a:p>
        </p:txBody>
      </p:sp>
      <p:sp>
        <p:nvSpPr>
          <p:cNvPr id="4" name="Shape 2"/>
          <p:cNvSpPr/>
          <p:nvPr/>
        </p:nvSpPr>
        <p:spPr>
          <a:xfrm>
            <a:off x="548640" y="2560320"/>
            <a:ext cx="8046720" cy="0"/>
          </a:xfrm>
          <a:prstGeom prst="line">
            <a:avLst/>
          </a:prstGeom>
          <a:noFill/>
          <a:ln w="25400">
            <a:solidFill>
              <a:srgbClr val="2E4A7A"/>
            </a:solidFill>
            <a:prstDash val="solid"/>
          </a:ln>
        </p:spPr>
      </p:sp>
      <p:sp>
        <p:nvSpPr>
          <p:cNvPr id="5" name="Shape 3"/>
          <p:cNvSpPr/>
          <p:nvPr/>
        </p:nvSpPr>
        <p:spPr>
          <a:xfrm>
            <a:off x="603504" y="2432304"/>
            <a:ext cx="256032" cy="256032"/>
          </a:xfrm>
          <a:prstGeom prst="ellipse">
            <a:avLst/>
          </a:prstGeom>
          <a:solidFill>
            <a:srgbClr val="E8913A"/>
          </a:solidFill>
          <a:ln/>
        </p:spPr>
      </p:sp>
      <p:sp>
        <p:nvSpPr>
          <p:cNvPr id="6" name="Text 4"/>
          <p:cNvSpPr/>
          <p:nvPr/>
        </p:nvSpPr>
        <p:spPr>
          <a:xfrm>
            <a:off x="182880" y="822960"/>
            <a:ext cx="1097280" cy="365760"/>
          </a:xfrm>
          <a:prstGeom prst="rect">
            <a:avLst/>
          </a:prstGeom>
          <a:noFill/>
          <a:ln/>
        </p:spPr>
        <p:txBody>
          <a:bodyPr wrap="square" lIns="0" tIns="0" rIns="0" bIns="0" rtlCol="0" anchor="ctr"/>
          <a:lstStyle/>
          <a:p>
            <a:pPr algn="ctr" indent="0" marL="0">
              <a:buNone/>
            </a:pPr>
            <a:r>
              <a:rPr lang="en-US" sz="1300" b="1" dirty="0">
                <a:solidFill>
                  <a:srgbClr val="1B2A4A"/>
                </a:solidFill>
                <a:latin typeface="Arial" pitchFamily="34" charset="0"/>
                <a:ea typeface="Arial" pitchFamily="34" charset="-122"/>
                <a:cs typeface="Arial" pitchFamily="34" charset="-120"/>
              </a:rPr>
              <a:t>2007</a:t>
            </a:r>
            <a:endParaRPr lang="en-US" sz="1300" dirty="0"/>
          </a:p>
        </p:txBody>
      </p:sp>
      <p:sp>
        <p:nvSpPr>
          <p:cNvPr id="7" name="Shape 5"/>
          <p:cNvSpPr/>
          <p:nvPr/>
        </p:nvSpPr>
        <p:spPr>
          <a:xfrm>
            <a:off x="731520" y="1188720"/>
            <a:ext cx="0" cy="1097280"/>
          </a:xfrm>
          <a:prstGeom prst="line">
            <a:avLst/>
          </a:prstGeom>
          <a:noFill/>
          <a:ln w="12700">
            <a:solidFill>
              <a:srgbClr val="EDF2F7"/>
            </a:solidFill>
            <a:prstDash val="dash"/>
          </a:ln>
        </p:spPr>
      </p:sp>
      <p:sp>
        <p:nvSpPr>
          <p:cNvPr id="8" name="Text 6"/>
          <p:cNvSpPr/>
          <p:nvPr/>
        </p:nvSpPr>
        <p:spPr>
          <a:xfrm>
            <a:off x="91440" y="2880360"/>
            <a:ext cx="1280160" cy="1463040"/>
          </a:xfrm>
          <a:prstGeom prst="rect">
            <a:avLst/>
          </a:prstGeom>
          <a:noFill/>
          <a:ln/>
        </p:spPr>
        <p:txBody>
          <a:bodyPr wrap="square" rtlCol="0" anchor="t"/>
          <a:lstStyle/>
          <a:p>
            <a:pPr algn="ctr" indent="0" marL="0">
              <a:buNone/>
            </a:pPr>
            <a:r>
              <a:rPr lang="en-US" sz="900" dirty="0">
                <a:solidFill>
                  <a:srgbClr val="2D3436"/>
                </a:solidFill>
                <a:latin typeface="Arial" pitchFamily="34" charset="0"/>
                <a:ea typeface="Arial" pitchFamily="34" charset="-122"/>
                <a:cs typeface="Arial" pitchFamily="34" charset="-120"/>
              </a:rPr>
              <a:t>IBM Watson begins healthcare NLP research at Memorial Sloan Kettering</a:t>
            </a:r>
            <a:endParaRPr lang="en-US" sz="900" dirty="0"/>
          </a:p>
        </p:txBody>
      </p:sp>
      <p:sp>
        <p:nvSpPr>
          <p:cNvPr id="9" name="Shape 7"/>
          <p:cNvSpPr/>
          <p:nvPr/>
        </p:nvSpPr>
        <p:spPr>
          <a:xfrm>
            <a:off x="2020824" y="2432304"/>
            <a:ext cx="256032" cy="256032"/>
          </a:xfrm>
          <a:prstGeom prst="ellipse">
            <a:avLst/>
          </a:prstGeom>
          <a:solidFill>
            <a:srgbClr val="E8913A"/>
          </a:solidFill>
          <a:ln/>
        </p:spPr>
      </p:sp>
      <p:sp>
        <p:nvSpPr>
          <p:cNvPr id="10" name="Text 8"/>
          <p:cNvSpPr/>
          <p:nvPr/>
        </p:nvSpPr>
        <p:spPr>
          <a:xfrm>
            <a:off x="1600200" y="822960"/>
            <a:ext cx="1097280" cy="365760"/>
          </a:xfrm>
          <a:prstGeom prst="rect">
            <a:avLst/>
          </a:prstGeom>
          <a:noFill/>
          <a:ln/>
        </p:spPr>
        <p:txBody>
          <a:bodyPr wrap="square" lIns="0" tIns="0" rIns="0" bIns="0" rtlCol="0" anchor="ctr"/>
          <a:lstStyle/>
          <a:p>
            <a:pPr algn="ctr" indent="0" marL="0">
              <a:buNone/>
            </a:pPr>
            <a:r>
              <a:rPr lang="en-US" sz="1300" b="1" dirty="0">
                <a:solidFill>
                  <a:srgbClr val="1B2A4A"/>
                </a:solidFill>
                <a:latin typeface="Arial" pitchFamily="34" charset="0"/>
                <a:ea typeface="Arial" pitchFamily="34" charset="-122"/>
                <a:cs typeface="Arial" pitchFamily="34" charset="-120"/>
              </a:rPr>
              <a:t>2013</a:t>
            </a:r>
            <a:endParaRPr lang="en-US" sz="1300" dirty="0"/>
          </a:p>
        </p:txBody>
      </p:sp>
      <p:sp>
        <p:nvSpPr>
          <p:cNvPr id="11" name="Shape 9"/>
          <p:cNvSpPr/>
          <p:nvPr/>
        </p:nvSpPr>
        <p:spPr>
          <a:xfrm>
            <a:off x="2148840" y="1188720"/>
            <a:ext cx="0" cy="1097280"/>
          </a:xfrm>
          <a:prstGeom prst="line">
            <a:avLst/>
          </a:prstGeom>
          <a:noFill/>
          <a:ln w="12700">
            <a:solidFill>
              <a:srgbClr val="EDF2F7"/>
            </a:solidFill>
            <a:prstDash val="dash"/>
          </a:ln>
        </p:spPr>
      </p:sp>
      <p:sp>
        <p:nvSpPr>
          <p:cNvPr id="12" name="Text 10"/>
          <p:cNvSpPr/>
          <p:nvPr/>
        </p:nvSpPr>
        <p:spPr>
          <a:xfrm>
            <a:off x="1508760" y="2880360"/>
            <a:ext cx="1280160" cy="1463040"/>
          </a:xfrm>
          <a:prstGeom prst="rect">
            <a:avLst/>
          </a:prstGeom>
          <a:noFill/>
          <a:ln/>
        </p:spPr>
        <p:txBody>
          <a:bodyPr wrap="square" rtlCol="0" anchor="t"/>
          <a:lstStyle/>
          <a:p>
            <a:pPr algn="ctr" indent="0" marL="0">
              <a:buNone/>
            </a:pPr>
            <a:r>
              <a:rPr lang="en-US" sz="900" dirty="0">
                <a:solidFill>
                  <a:srgbClr val="2D3436"/>
                </a:solidFill>
                <a:latin typeface="Arial" pitchFamily="34" charset="0"/>
                <a:ea typeface="Arial" pitchFamily="34" charset="-122"/>
                <a:cs typeface="Arial" pitchFamily="34" charset="-120"/>
              </a:rPr>
              <a:t>First FDA-cleared AI diagnostic imaging device enters clinical use</a:t>
            </a:r>
            <a:endParaRPr lang="en-US" sz="900" dirty="0"/>
          </a:p>
        </p:txBody>
      </p:sp>
      <p:sp>
        <p:nvSpPr>
          <p:cNvPr id="13" name="Shape 11"/>
          <p:cNvSpPr/>
          <p:nvPr/>
        </p:nvSpPr>
        <p:spPr>
          <a:xfrm>
            <a:off x="3438144" y="2432304"/>
            <a:ext cx="256032" cy="256032"/>
          </a:xfrm>
          <a:prstGeom prst="ellipse">
            <a:avLst/>
          </a:prstGeom>
          <a:solidFill>
            <a:srgbClr val="E8913A"/>
          </a:solidFill>
          <a:ln/>
        </p:spPr>
      </p:sp>
      <p:sp>
        <p:nvSpPr>
          <p:cNvPr id="14" name="Text 12"/>
          <p:cNvSpPr/>
          <p:nvPr/>
        </p:nvSpPr>
        <p:spPr>
          <a:xfrm>
            <a:off x="3017520" y="822960"/>
            <a:ext cx="1097280" cy="365760"/>
          </a:xfrm>
          <a:prstGeom prst="rect">
            <a:avLst/>
          </a:prstGeom>
          <a:noFill/>
          <a:ln/>
        </p:spPr>
        <p:txBody>
          <a:bodyPr wrap="square" lIns="0" tIns="0" rIns="0" bIns="0" rtlCol="0" anchor="ctr"/>
          <a:lstStyle/>
          <a:p>
            <a:pPr algn="ctr" indent="0" marL="0">
              <a:buNone/>
            </a:pPr>
            <a:r>
              <a:rPr lang="en-US" sz="1300" b="1" dirty="0">
                <a:solidFill>
                  <a:srgbClr val="1B2A4A"/>
                </a:solidFill>
                <a:latin typeface="Arial" pitchFamily="34" charset="0"/>
                <a:ea typeface="Arial" pitchFamily="34" charset="-122"/>
                <a:cs typeface="Arial" pitchFamily="34" charset="-120"/>
              </a:rPr>
              <a:t>2018</a:t>
            </a:r>
            <a:endParaRPr lang="en-US" sz="1300" dirty="0"/>
          </a:p>
        </p:txBody>
      </p:sp>
      <p:sp>
        <p:nvSpPr>
          <p:cNvPr id="15" name="Shape 13"/>
          <p:cNvSpPr/>
          <p:nvPr/>
        </p:nvSpPr>
        <p:spPr>
          <a:xfrm>
            <a:off x="3566160" y="1188720"/>
            <a:ext cx="0" cy="1097280"/>
          </a:xfrm>
          <a:prstGeom prst="line">
            <a:avLst/>
          </a:prstGeom>
          <a:noFill/>
          <a:ln w="12700">
            <a:solidFill>
              <a:srgbClr val="EDF2F7"/>
            </a:solidFill>
            <a:prstDash val="dash"/>
          </a:ln>
        </p:spPr>
      </p:sp>
      <p:sp>
        <p:nvSpPr>
          <p:cNvPr id="16" name="Text 14"/>
          <p:cNvSpPr/>
          <p:nvPr/>
        </p:nvSpPr>
        <p:spPr>
          <a:xfrm>
            <a:off x="2926080" y="2880360"/>
            <a:ext cx="1280160" cy="1463040"/>
          </a:xfrm>
          <a:prstGeom prst="rect">
            <a:avLst/>
          </a:prstGeom>
          <a:noFill/>
          <a:ln/>
        </p:spPr>
        <p:txBody>
          <a:bodyPr wrap="square" rtlCol="0" anchor="t"/>
          <a:lstStyle/>
          <a:p>
            <a:pPr algn="ctr" indent="0" marL="0">
              <a:buNone/>
            </a:pPr>
            <a:r>
              <a:rPr lang="en-US" sz="900" dirty="0">
                <a:solidFill>
                  <a:srgbClr val="2D3436"/>
                </a:solidFill>
                <a:latin typeface="Arial" pitchFamily="34" charset="0"/>
                <a:ea typeface="Arial" pitchFamily="34" charset="-122"/>
                <a:cs typeface="Arial" pitchFamily="34" charset="-120"/>
              </a:rPr>
              <a:t>FDA approves IDx-DR: first autonomous AI diagnostic system for diabetic retinopathy</a:t>
            </a:r>
            <a:endParaRPr lang="en-US" sz="900" dirty="0"/>
          </a:p>
        </p:txBody>
      </p:sp>
      <p:sp>
        <p:nvSpPr>
          <p:cNvPr id="17" name="Shape 15"/>
          <p:cNvSpPr/>
          <p:nvPr/>
        </p:nvSpPr>
        <p:spPr>
          <a:xfrm>
            <a:off x="4855464" y="2432304"/>
            <a:ext cx="256032" cy="256032"/>
          </a:xfrm>
          <a:prstGeom prst="ellipse">
            <a:avLst/>
          </a:prstGeom>
          <a:solidFill>
            <a:srgbClr val="E8913A"/>
          </a:solidFill>
          <a:ln/>
        </p:spPr>
      </p:sp>
      <p:sp>
        <p:nvSpPr>
          <p:cNvPr id="18" name="Text 16"/>
          <p:cNvSpPr/>
          <p:nvPr/>
        </p:nvSpPr>
        <p:spPr>
          <a:xfrm>
            <a:off x="4434840" y="822960"/>
            <a:ext cx="1097280" cy="365760"/>
          </a:xfrm>
          <a:prstGeom prst="rect">
            <a:avLst/>
          </a:prstGeom>
          <a:noFill/>
          <a:ln/>
        </p:spPr>
        <p:txBody>
          <a:bodyPr wrap="square" lIns="0" tIns="0" rIns="0" bIns="0" rtlCol="0" anchor="ctr"/>
          <a:lstStyle/>
          <a:p>
            <a:pPr algn="ctr" indent="0" marL="0">
              <a:buNone/>
            </a:pPr>
            <a:r>
              <a:rPr lang="en-US" sz="1300" b="1" dirty="0">
                <a:solidFill>
                  <a:srgbClr val="1B2A4A"/>
                </a:solidFill>
                <a:latin typeface="Arial" pitchFamily="34" charset="0"/>
                <a:ea typeface="Arial" pitchFamily="34" charset="-122"/>
                <a:cs typeface="Arial" pitchFamily="34" charset="-120"/>
              </a:rPr>
              <a:t>2020</a:t>
            </a:r>
            <a:endParaRPr lang="en-US" sz="1300" dirty="0"/>
          </a:p>
        </p:txBody>
      </p:sp>
      <p:sp>
        <p:nvSpPr>
          <p:cNvPr id="19" name="Shape 17"/>
          <p:cNvSpPr/>
          <p:nvPr/>
        </p:nvSpPr>
        <p:spPr>
          <a:xfrm>
            <a:off x="4983480" y="1188720"/>
            <a:ext cx="0" cy="1097280"/>
          </a:xfrm>
          <a:prstGeom prst="line">
            <a:avLst/>
          </a:prstGeom>
          <a:noFill/>
          <a:ln w="12700">
            <a:solidFill>
              <a:srgbClr val="EDF2F7"/>
            </a:solidFill>
            <a:prstDash val="dash"/>
          </a:ln>
        </p:spPr>
      </p:sp>
      <p:sp>
        <p:nvSpPr>
          <p:cNvPr id="20" name="Text 18"/>
          <p:cNvSpPr/>
          <p:nvPr/>
        </p:nvSpPr>
        <p:spPr>
          <a:xfrm>
            <a:off x="4343400" y="2880360"/>
            <a:ext cx="1280160" cy="1463040"/>
          </a:xfrm>
          <a:prstGeom prst="rect">
            <a:avLst/>
          </a:prstGeom>
          <a:noFill/>
          <a:ln/>
        </p:spPr>
        <p:txBody>
          <a:bodyPr wrap="square" rtlCol="0" anchor="t"/>
          <a:lstStyle/>
          <a:p>
            <a:pPr algn="ctr" indent="0" marL="0">
              <a:buNone/>
            </a:pPr>
            <a:r>
              <a:rPr lang="en-US" sz="900" dirty="0">
                <a:solidFill>
                  <a:srgbClr val="2D3436"/>
                </a:solidFill>
                <a:latin typeface="Arial" pitchFamily="34" charset="0"/>
                <a:ea typeface="Arial" pitchFamily="34" charset="-122"/>
                <a:cs typeface="Arial" pitchFamily="34" charset="-120"/>
              </a:rPr>
              <a:t>AI-assisted COVID-19 detection models deployed across global hospital networks</a:t>
            </a:r>
            <a:endParaRPr lang="en-US" sz="900" dirty="0"/>
          </a:p>
        </p:txBody>
      </p:sp>
      <p:sp>
        <p:nvSpPr>
          <p:cNvPr id="21" name="Shape 19"/>
          <p:cNvSpPr/>
          <p:nvPr/>
        </p:nvSpPr>
        <p:spPr>
          <a:xfrm>
            <a:off x="6272784" y="2432304"/>
            <a:ext cx="256032" cy="256032"/>
          </a:xfrm>
          <a:prstGeom prst="ellipse">
            <a:avLst/>
          </a:prstGeom>
          <a:solidFill>
            <a:srgbClr val="E8913A"/>
          </a:solidFill>
          <a:ln/>
        </p:spPr>
      </p:sp>
      <p:sp>
        <p:nvSpPr>
          <p:cNvPr id="22" name="Text 20"/>
          <p:cNvSpPr/>
          <p:nvPr/>
        </p:nvSpPr>
        <p:spPr>
          <a:xfrm>
            <a:off x="5852160" y="822960"/>
            <a:ext cx="1097280" cy="365760"/>
          </a:xfrm>
          <a:prstGeom prst="rect">
            <a:avLst/>
          </a:prstGeom>
          <a:noFill/>
          <a:ln/>
        </p:spPr>
        <p:txBody>
          <a:bodyPr wrap="square" lIns="0" tIns="0" rIns="0" bIns="0" rtlCol="0" anchor="ctr"/>
          <a:lstStyle/>
          <a:p>
            <a:pPr algn="ctr" indent="0" marL="0">
              <a:buNone/>
            </a:pPr>
            <a:r>
              <a:rPr lang="en-US" sz="1300" b="1" dirty="0">
                <a:solidFill>
                  <a:srgbClr val="1B2A4A"/>
                </a:solidFill>
                <a:latin typeface="Arial" pitchFamily="34" charset="0"/>
                <a:ea typeface="Arial" pitchFamily="34" charset="-122"/>
                <a:cs typeface="Arial" pitchFamily="34" charset="-120"/>
              </a:rPr>
              <a:t>2023</a:t>
            </a:r>
            <a:endParaRPr lang="en-US" sz="1300" dirty="0"/>
          </a:p>
        </p:txBody>
      </p:sp>
      <p:sp>
        <p:nvSpPr>
          <p:cNvPr id="23" name="Shape 21"/>
          <p:cNvSpPr/>
          <p:nvPr/>
        </p:nvSpPr>
        <p:spPr>
          <a:xfrm>
            <a:off x="6400800" y="1188720"/>
            <a:ext cx="0" cy="1097280"/>
          </a:xfrm>
          <a:prstGeom prst="line">
            <a:avLst/>
          </a:prstGeom>
          <a:noFill/>
          <a:ln w="12700">
            <a:solidFill>
              <a:srgbClr val="EDF2F7"/>
            </a:solidFill>
            <a:prstDash val="dash"/>
          </a:ln>
        </p:spPr>
      </p:sp>
      <p:sp>
        <p:nvSpPr>
          <p:cNvPr id="24" name="Text 22"/>
          <p:cNvSpPr/>
          <p:nvPr/>
        </p:nvSpPr>
        <p:spPr>
          <a:xfrm>
            <a:off x="5760720" y="2880360"/>
            <a:ext cx="1280160" cy="1463040"/>
          </a:xfrm>
          <a:prstGeom prst="rect">
            <a:avLst/>
          </a:prstGeom>
          <a:noFill/>
          <a:ln/>
        </p:spPr>
        <p:txBody>
          <a:bodyPr wrap="square" rtlCol="0" anchor="t"/>
          <a:lstStyle/>
          <a:p>
            <a:pPr algn="ctr" indent="0" marL="0">
              <a:buNone/>
            </a:pPr>
            <a:r>
              <a:rPr lang="en-US" sz="900" dirty="0">
                <a:solidFill>
                  <a:srgbClr val="2D3436"/>
                </a:solidFill>
                <a:latin typeface="Arial" pitchFamily="34" charset="0"/>
                <a:ea typeface="Arial" pitchFamily="34" charset="-122"/>
                <a:cs typeface="Arial" pitchFamily="34" charset="-120"/>
              </a:rPr>
              <a:t>GPT-4 and LLMs demonstrate clinical-note summarisation at near-human accuracy</a:t>
            </a:r>
            <a:endParaRPr lang="en-US" sz="900" dirty="0"/>
          </a:p>
        </p:txBody>
      </p:sp>
      <p:sp>
        <p:nvSpPr>
          <p:cNvPr id="25" name="Shape 23"/>
          <p:cNvSpPr/>
          <p:nvPr/>
        </p:nvSpPr>
        <p:spPr>
          <a:xfrm>
            <a:off x="7690104" y="2432304"/>
            <a:ext cx="256032" cy="256032"/>
          </a:xfrm>
          <a:prstGeom prst="ellipse">
            <a:avLst/>
          </a:prstGeom>
          <a:solidFill>
            <a:srgbClr val="E8913A"/>
          </a:solidFill>
          <a:ln/>
        </p:spPr>
      </p:sp>
      <p:sp>
        <p:nvSpPr>
          <p:cNvPr id="26" name="Text 24"/>
          <p:cNvSpPr/>
          <p:nvPr/>
        </p:nvSpPr>
        <p:spPr>
          <a:xfrm>
            <a:off x="7269480" y="822960"/>
            <a:ext cx="1097280" cy="365760"/>
          </a:xfrm>
          <a:prstGeom prst="rect">
            <a:avLst/>
          </a:prstGeom>
          <a:noFill/>
          <a:ln/>
        </p:spPr>
        <p:txBody>
          <a:bodyPr wrap="square" lIns="0" tIns="0" rIns="0" bIns="0" rtlCol="0" anchor="ctr"/>
          <a:lstStyle/>
          <a:p>
            <a:pPr algn="ctr" indent="0" marL="0">
              <a:buNone/>
            </a:pPr>
            <a:r>
              <a:rPr lang="en-US" sz="1300" b="1" dirty="0">
                <a:solidFill>
                  <a:srgbClr val="1B2A4A"/>
                </a:solidFill>
                <a:latin typeface="Arial" pitchFamily="34" charset="0"/>
                <a:ea typeface="Arial" pitchFamily="34" charset="-122"/>
                <a:cs typeface="Arial" pitchFamily="34" charset="-120"/>
              </a:rPr>
              <a:t>2026</a:t>
            </a:r>
            <a:endParaRPr lang="en-US" sz="1300" dirty="0"/>
          </a:p>
        </p:txBody>
      </p:sp>
      <p:sp>
        <p:nvSpPr>
          <p:cNvPr id="27" name="Shape 25"/>
          <p:cNvSpPr/>
          <p:nvPr/>
        </p:nvSpPr>
        <p:spPr>
          <a:xfrm>
            <a:off x="7818120" y="1188720"/>
            <a:ext cx="0" cy="1097280"/>
          </a:xfrm>
          <a:prstGeom prst="line">
            <a:avLst/>
          </a:prstGeom>
          <a:noFill/>
          <a:ln w="12700">
            <a:solidFill>
              <a:srgbClr val="EDF2F7"/>
            </a:solidFill>
            <a:prstDash val="dash"/>
          </a:ln>
        </p:spPr>
      </p:sp>
      <p:sp>
        <p:nvSpPr>
          <p:cNvPr id="28" name="Text 26"/>
          <p:cNvSpPr/>
          <p:nvPr/>
        </p:nvSpPr>
        <p:spPr>
          <a:xfrm>
            <a:off x="7178040" y="2880360"/>
            <a:ext cx="1280160" cy="1463040"/>
          </a:xfrm>
          <a:prstGeom prst="rect">
            <a:avLst/>
          </a:prstGeom>
          <a:noFill/>
          <a:ln/>
        </p:spPr>
        <p:txBody>
          <a:bodyPr wrap="square" rtlCol="0" anchor="t"/>
          <a:lstStyle/>
          <a:p>
            <a:pPr algn="ctr" indent="0" marL="0">
              <a:buNone/>
            </a:pPr>
            <a:r>
              <a:rPr lang="en-US" sz="900" dirty="0">
                <a:solidFill>
                  <a:srgbClr val="2D3436"/>
                </a:solidFill>
                <a:latin typeface="Arial" pitchFamily="34" charset="0"/>
                <a:ea typeface="Arial" pitchFamily="34" charset="-122"/>
                <a:cs typeface="Arial" pitchFamily="34" charset="-120"/>
              </a:rPr>
              <a:t>700+ FDA-cleared AI/ML devices; AI becomes standard of care in radiology</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AI Diagnostic Tools: Comparative Analysis</a:t>
            </a:r>
            <a:endParaRPr lang="en-US" sz="22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731520" y="868680"/>
          <a:ext cx="7680960" cy="914400"/>
        </p:xfrm>
        <a:graphic>
          <a:graphicData uri="http://schemas.openxmlformats.org/drawingml/2006/table">
            <a:tbl>
              <a:tblPr/>
              <a:tblGrid>
                <a:gridCol w="1463040"/>
                <a:gridCol w="1005840"/>
                <a:gridCol w="1280160"/>
                <a:gridCol w="1188720"/>
                <a:gridCol w="1280160"/>
                <a:gridCol w="1463040"/>
              </a:tblGrid>
              <a:tr h="365760">
                <a:tc>
                  <a:txBody>
                    <a:bodyPr/>
                    <a:lstStyle/>
                    <a:p>
                      <a:pPr algn="ctr" indent="0" marL="0">
                        <a:buNone/>
                      </a:pPr>
                      <a:r>
                        <a:rPr lang="en-US" sz="1100" b="1" dirty="0">
                          <a:solidFill>
                            <a:srgbClr val="FFFFFF"/>
                          </a:solidFill>
                          <a:latin typeface="Arial" pitchFamily="34" charset="0"/>
                          <a:ea typeface="Arial" pitchFamily="34" charset="-122"/>
                          <a:cs typeface="Arial" pitchFamily="34" charset="-120"/>
                        </a:rPr>
                        <a:t>Domain</a:t>
                      </a:r>
                      <a:endParaRPr lang="en-US" sz="11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1B2A4A"/>
                    </a:solidFill>
                  </a:tcPr>
                </a:tc>
                <a:tc>
                  <a:txBody>
                    <a:bodyPr/>
                    <a:lstStyle/>
                    <a:p>
                      <a:pPr algn="ctr" indent="0" marL="0">
                        <a:buNone/>
                      </a:pPr>
                      <a:r>
                        <a:rPr lang="en-US" sz="1100" b="1" dirty="0">
                          <a:solidFill>
                            <a:srgbClr val="FFFFFF"/>
                          </a:solidFill>
                          <a:latin typeface="Arial" pitchFamily="34" charset="0"/>
                          <a:ea typeface="Arial" pitchFamily="34" charset="-122"/>
                          <a:cs typeface="Arial" pitchFamily="34" charset="-120"/>
                        </a:rPr>
                        <a:t>Accuracy</a:t>
                      </a:r>
                      <a:endParaRPr lang="en-US" sz="11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1B2A4A"/>
                    </a:solidFill>
                  </a:tcPr>
                </a:tc>
                <a:tc>
                  <a:txBody>
                    <a:bodyPr/>
                    <a:lstStyle/>
                    <a:p>
                      <a:pPr algn="ctr" indent="0" marL="0">
                        <a:buNone/>
                      </a:pPr>
                      <a:r>
                        <a:rPr lang="en-US" sz="1100" b="1" dirty="0">
                          <a:solidFill>
                            <a:srgbClr val="FFFFFF"/>
                          </a:solidFill>
                          <a:latin typeface="Arial" pitchFamily="34" charset="0"/>
                          <a:ea typeface="Arial" pitchFamily="34" charset="-122"/>
                          <a:cs typeface="Arial" pitchFamily="34" charset="-120"/>
                        </a:rPr>
                        <a:t>Speed Improvement</a:t>
                      </a:r>
                      <a:endParaRPr lang="en-US" sz="11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1B2A4A"/>
                    </a:solidFill>
                  </a:tcPr>
                </a:tc>
                <a:tc>
                  <a:txBody>
                    <a:bodyPr/>
                    <a:lstStyle/>
                    <a:p>
                      <a:pPr algn="ctr" indent="0" marL="0">
                        <a:buNone/>
                      </a:pPr>
                      <a:r>
                        <a:rPr lang="en-US" sz="1100" b="1" dirty="0">
                          <a:solidFill>
                            <a:srgbClr val="FFFFFF"/>
                          </a:solidFill>
                          <a:latin typeface="Arial" pitchFamily="34" charset="0"/>
                          <a:ea typeface="Arial" pitchFamily="34" charset="-122"/>
                          <a:cs typeface="Arial" pitchFamily="34" charset="-120"/>
                        </a:rPr>
                        <a:t>FDA Clearances</a:t>
                      </a:r>
                      <a:endParaRPr lang="en-US" sz="11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1B2A4A"/>
                    </a:solidFill>
                  </a:tcPr>
                </a:tc>
                <a:tc>
                  <a:txBody>
                    <a:bodyPr/>
                    <a:lstStyle/>
                    <a:p>
                      <a:pPr algn="ctr" indent="0" marL="0">
                        <a:buNone/>
                      </a:pPr>
                      <a:r>
                        <a:rPr lang="en-US" sz="1100" b="1" dirty="0">
                          <a:solidFill>
                            <a:srgbClr val="FFFFFF"/>
                          </a:solidFill>
                          <a:latin typeface="Arial" pitchFamily="34" charset="0"/>
                          <a:ea typeface="Arial" pitchFamily="34" charset="-122"/>
                          <a:cs typeface="Arial" pitchFamily="34" charset="-120"/>
                        </a:rPr>
                        <a:t>Cost Impact</a:t>
                      </a:r>
                      <a:endParaRPr lang="en-US" sz="11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1B2A4A"/>
                    </a:solidFill>
                  </a:tcPr>
                </a:tc>
                <a:tc>
                  <a:txBody>
                    <a:bodyPr/>
                    <a:lstStyle/>
                    <a:p>
                      <a:pPr algn="ctr" indent="0" marL="0">
                        <a:buNone/>
                      </a:pPr>
                      <a:r>
                        <a:rPr lang="en-US" sz="1100" b="1" dirty="0">
                          <a:solidFill>
                            <a:srgbClr val="FFFFFF"/>
                          </a:solidFill>
                          <a:latin typeface="Arial" pitchFamily="34" charset="0"/>
                          <a:ea typeface="Arial" pitchFamily="34" charset="-122"/>
                          <a:cs typeface="Arial" pitchFamily="34" charset="-120"/>
                        </a:rPr>
                        <a:t>Adoption</a:t>
                      </a:r>
                      <a:endParaRPr lang="en-US" sz="11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1B2A4A"/>
                    </a:solidFill>
                  </a:tcPr>
                </a:tc>
              </a:tr>
              <a:tr h="502920">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Radiology</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DF2F7"/>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94.2%</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DF2F7"/>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40% faster</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DF2F7"/>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390+</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DF2F7"/>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-22% per scan</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DF2F7"/>
                    </a:solidFill>
                  </a:tcPr>
                </a:tc>
                <a:tc>
                  <a:txBody>
                    <a:bodyPr/>
                    <a:lstStyle/>
                    <a:p>
                      <a:pPr algn="ctr" indent="0" marL="0">
                        <a:buNone/>
                      </a:pPr>
                      <a:r>
                        <a:rPr lang="en-US" sz="1000" b="1" dirty="0">
                          <a:solidFill>
                            <a:srgbClr val="7EC8A0"/>
                          </a:solidFill>
                          <a:latin typeface="Arial" pitchFamily="34" charset="0"/>
                          <a:ea typeface="Arial" pitchFamily="34" charset="-122"/>
                          <a:cs typeface="Arial" pitchFamily="34" charset="-120"/>
                        </a:rPr>
                        <a:t>High</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DF2F7"/>
                    </a:solidFill>
                  </a:tcPr>
                </a:tc>
              </a:tr>
              <a:tr h="502920">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Pathology</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91.8%</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55% faster</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120+</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-18% per slide</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FFFFF"/>
                    </a:solidFill>
                  </a:tcPr>
                </a:tc>
                <a:tc>
                  <a:txBody>
                    <a:bodyPr/>
                    <a:lstStyle/>
                    <a:p>
                      <a:pPr algn="ctr" indent="0" marL="0">
                        <a:buNone/>
                      </a:pPr>
                      <a:r>
                        <a:rPr lang="en-US" sz="1000" b="1" dirty="0">
                          <a:solidFill>
                            <a:srgbClr val="E8913A"/>
                          </a:solidFill>
                          <a:latin typeface="Arial" pitchFamily="34" charset="0"/>
                          <a:ea typeface="Arial" pitchFamily="34" charset="-122"/>
                          <a:cs typeface="Arial" pitchFamily="34" charset="-120"/>
                        </a:rPr>
                        <a:t>Medium</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FFFFF"/>
                    </a:solidFill>
                  </a:tcPr>
                </a:tc>
              </a:tr>
              <a:tr h="502920">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Cardiology</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DF2F7"/>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89.5%</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DF2F7"/>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30% faster</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DF2F7"/>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85+</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DF2F7"/>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-15% per test</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DF2F7"/>
                    </a:solidFill>
                  </a:tcPr>
                </a:tc>
                <a:tc>
                  <a:txBody>
                    <a:bodyPr/>
                    <a:lstStyle/>
                    <a:p>
                      <a:pPr algn="ctr" indent="0" marL="0">
                        <a:buNone/>
                      </a:pPr>
                      <a:r>
                        <a:rPr lang="en-US" sz="1000" b="1" dirty="0">
                          <a:solidFill>
                            <a:srgbClr val="5BA0D9"/>
                          </a:solidFill>
                          <a:latin typeface="Arial" pitchFamily="34" charset="0"/>
                          <a:ea typeface="Arial" pitchFamily="34" charset="-122"/>
                          <a:cs typeface="Arial" pitchFamily="34" charset="-120"/>
                        </a:rPr>
                        <a:t>Medium-High</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DF2F7"/>
                    </a:solidFill>
                  </a:tcPr>
                </a:tc>
              </a:tr>
              <a:tr h="502920">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Dermatology</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87.3%</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25% faster</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40+</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FFFFF"/>
                    </a:solidFill>
                  </a:tcPr>
                </a:tc>
                <a:tc>
                  <a:txBody>
                    <a:bodyPr/>
                    <a:lstStyle/>
                    <a:p>
                      <a:pPr algn="ctr" indent="0" marL="0">
                        <a:buNone/>
                      </a:pPr>
                      <a:r>
                        <a:rPr lang="en-US" sz="1000" dirty="0">
                          <a:solidFill>
                            <a:srgbClr val="2D3436"/>
                          </a:solidFill>
                          <a:latin typeface="Arial" pitchFamily="34" charset="0"/>
                          <a:ea typeface="Arial" pitchFamily="34" charset="-122"/>
                          <a:cs typeface="Arial" pitchFamily="34" charset="-120"/>
                        </a:rPr>
                        <a:t>-12% per consult</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FFFFF"/>
                    </a:solidFill>
                  </a:tcPr>
                </a:tc>
                <a:tc>
                  <a:txBody>
                    <a:bodyPr/>
                    <a:lstStyle/>
                    <a:p>
                      <a:pPr algn="ctr" indent="0" marL="0">
                        <a:buNone/>
                      </a:pPr>
                      <a:r>
                        <a:rPr lang="en-US" sz="1000" b="1" dirty="0">
                          <a:solidFill>
                            <a:srgbClr val="E8913A"/>
                          </a:solidFill>
                          <a:latin typeface="Arial" pitchFamily="34" charset="0"/>
                          <a:ea typeface="Arial" pitchFamily="34" charset="-122"/>
                          <a:cs typeface="Arial" pitchFamily="34" charset="-120"/>
                        </a:rPr>
                        <a:t>Medium</a:t>
                      </a:r>
                      <a:endParaRPr lang="en-US" sz="1000" dirty="0">
                        <a:latin typeface="Arial" charset="0"/>
                        <a:ea typeface="Arial" charset="0"/>
                        <a:cs typeface="Arial" charset="0"/>
                      </a:endParaRPr>
                    </a:p>
                  </a:txBody>
                  <a:tcPr marL="76200" marR="76200" marT="50800" marB="50800" anchor="ctr">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FFFFF"/>
                    </a:solidFill>
                  </a:tcPr>
                </a:tc>
              </a:tr>
            </a:tbl>
          </a:graphicData>
        </a:graphic>
      </p:graphicFrame>
      <p:sp>
        <p:nvSpPr>
          <p:cNvPr id="5" name="Text 2"/>
          <p:cNvSpPr/>
          <p:nvPr/>
        </p:nvSpPr>
        <p:spPr>
          <a:xfrm>
            <a:off x="731520" y="3840480"/>
            <a:ext cx="7680960" cy="457200"/>
          </a:xfrm>
          <a:prstGeom prst="rect">
            <a:avLst/>
          </a:prstGeom>
          <a:noFill/>
          <a:ln/>
        </p:spPr>
        <p:txBody>
          <a:bodyPr wrap="square" rtlCol="0" anchor="t"/>
          <a:lstStyle/>
          <a:p>
            <a:pPr algn="l" indent="0" marL="0">
              <a:buNone/>
            </a:pPr>
            <a:r>
              <a:rPr lang="en-US" sz="1100" i="1" dirty="0">
                <a:solidFill>
                  <a:srgbClr val="2D3436"/>
                </a:solidFill>
                <a:latin typeface="Arial" pitchFamily="34" charset="0"/>
                <a:ea typeface="Arial" pitchFamily="34" charset="-122"/>
                <a:cs typeface="Arial" pitchFamily="34" charset="-120"/>
              </a:rPr>
              <a:t>Radiology leads across all dimensions, driven by the structured nature of imaging data and the largest FDA clearance portfolio of any clinical domain.</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1B2A4A"/>
          </a:solidFill>
          <a:ln/>
        </p:spPr>
      </p:sp>
      <p:sp>
        <p:nvSpPr>
          <p:cNvPr id="3" name="Text 1"/>
          <p:cNvSpPr/>
          <p:nvPr/>
        </p:nvSpPr>
        <p:spPr>
          <a:xfrm>
            <a:off x="457200" y="0"/>
            <a:ext cx="8229600" cy="594360"/>
          </a:xfrm>
          <a:prstGeom prst="rect">
            <a:avLst/>
          </a:prstGeom>
          <a:noFill/>
          <a:ln/>
        </p:spPr>
        <p:txBody>
          <a:bodyPr wrap="square" lIns="0" tIns="0" rIns="0" bIns="0"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Hospital AI Adoption &amp; Diagnostic Volume Growth</a:t>
            </a:r>
            <a:endParaRPr lang="en-US" sz="2200" dirty="0"/>
          </a:p>
        </p:txBody>
      </p:sp>
      <p:graphicFrame>
        <p:nvGraphicFramePr>
          <p:cNvPr id="4" name="Chart 0" descr=""/>
          <p:cNvGraphicFramePr/>
          <p:nvPr/>
        </p:nvGraphicFramePr>
        <p:xfrm>
          <a:off x="365760" y="777240"/>
          <a:ext cx="5029200" cy="329184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5669280" y="822960"/>
            <a:ext cx="3200400" cy="96012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6" name="Shape 3"/>
          <p:cNvSpPr/>
          <p:nvPr/>
        </p:nvSpPr>
        <p:spPr>
          <a:xfrm>
            <a:off x="5806440" y="932688"/>
            <a:ext cx="164592" cy="164592"/>
          </a:xfrm>
          <a:prstGeom prst="ellipse">
            <a:avLst/>
          </a:prstGeom>
          <a:solidFill>
            <a:srgbClr val="E8913A"/>
          </a:solidFill>
          <a:ln/>
        </p:spPr>
      </p:sp>
      <p:sp>
        <p:nvSpPr>
          <p:cNvPr id="7" name="Text 4"/>
          <p:cNvSpPr/>
          <p:nvPr/>
        </p:nvSpPr>
        <p:spPr>
          <a:xfrm>
            <a:off x="6080760" y="868680"/>
            <a:ext cx="2651760" cy="868680"/>
          </a:xfrm>
          <a:prstGeom prst="rect">
            <a:avLst/>
          </a:prstGeom>
          <a:noFill/>
          <a:ln/>
        </p:spPr>
        <p:txBody>
          <a:bodyPr wrap="square" rtlCol="0" anchor="t"/>
          <a:lstStyle/>
          <a:p>
            <a:pPr algn="l" indent="0" marL="0">
              <a:buNone/>
            </a:pPr>
            <a:r>
              <a:rPr lang="en-US" sz="1050" dirty="0">
                <a:solidFill>
                  <a:srgbClr val="2D3436"/>
                </a:solidFill>
                <a:latin typeface="Arial" pitchFamily="34" charset="0"/>
                <a:ea typeface="Arial" pitchFamily="34" charset="-122"/>
                <a:cs typeface="Arial" pitchFamily="34" charset="-120"/>
              </a:rPr>
              <a:t>65% of hospitals now use at least one AI diagnostic tool, up from 12% in 2020 — a 5.4× increase in six years.</a:t>
            </a:r>
            <a:endParaRPr lang="en-US" sz="1050" dirty="0"/>
          </a:p>
        </p:txBody>
      </p:sp>
      <p:sp>
        <p:nvSpPr>
          <p:cNvPr id="8" name="Shape 5"/>
          <p:cNvSpPr/>
          <p:nvPr/>
        </p:nvSpPr>
        <p:spPr>
          <a:xfrm>
            <a:off x="5669280" y="2057400"/>
            <a:ext cx="3200400" cy="96012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9" name="Shape 6"/>
          <p:cNvSpPr/>
          <p:nvPr/>
        </p:nvSpPr>
        <p:spPr>
          <a:xfrm>
            <a:off x="5806440" y="2167128"/>
            <a:ext cx="164592" cy="164592"/>
          </a:xfrm>
          <a:prstGeom prst="ellipse">
            <a:avLst/>
          </a:prstGeom>
          <a:solidFill>
            <a:srgbClr val="E8913A"/>
          </a:solidFill>
          <a:ln/>
        </p:spPr>
      </p:sp>
      <p:sp>
        <p:nvSpPr>
          <p:cNvPr id="10" name="Text 7"/>
          <p:cNvSpPr/>
          <p:nvPr/>
        </p:nvSpPr>
        <p:spPr>
          <a:xfrm>
            <a:off x="6080760" y="2103120"/>
            <a:ext cx="2651760" cy="868680"/>
          </a:xfrm>
          <a:prstGeom prst="rect">
            <a:avLst/>
          </a:prstGeom>
          <a:noFill/>
          <a:ln/>
        </p:spPr>
        <p:txBody>
          <a:bodyPr wrap="square" rtlCol="0" anchor="t"/>
          <a:lstStyle/>
          <a:p>
            <a:pPr algn="l" indent="0" marL="0">
              <a:buNone/>
            </a:pPr>
            <a:r>
              <a:rPr lang="en-US" sz="1050" dirty="0">
                <a:solidFill>
                  <a:srgbClr val="2D3436"/>
                </a:solidFill>
                <a:latin typeface="Arial" pitchFamily="34" charset="0"/>
                <a:ea typeface="Arial" pitchFamily="34" charset="-122"/>
                <a:cs typeface="Arial" pitchFamily="34" charset="-120"/>
              </a:rPr>
              <a:t>130 million AI-assisted diagnoses projected for 2026, representing exponential growth in clinical deployment.</a:t>
            </a:r>
            <a:endParaRPr lang="en-US" sz="1050" dirty="0"/>
          </a:p>
        </p:txBody>
      </p:sp>
      <p:sp>
        <p:nvSpPr>
          <p:cNvPr id="11" name="Shape 8"/>
          <p:cNvSpPr/>
          <p:nvPr/>
        </p:nvSpPr>
        <p:spPr>
          <a:xfrm>
            <a:off x="5669280" y="3291840"/>
            <a:ext cx="3200400" cy="960120"/>
          </a:xfrm>
          <a:prstGeom prst="rect">
            <a:avLst/>
          </a:prstGeom>
          <a:solidFill>
            <a:srgbClr val="FFFFFF"/>
          </a:solidFill>
          <a:ln/>
          <a:effectLst>
            <a:outerShdw sx="100000" sy="100000" kx="0" ky="0" algn="bl" rotWithShape="0" blurRad="76200" dist="25400" dir="8100000">
              <a:srgbClr val="000000">
                <a:alpha val="15000"/>
              </a:srgbClr>
            </a:outerShdw>
          </a:effectLst>
        </p:spPr>
      </p:sp>
      <p:sp>
        <p:nvSpPr>
          <p:cNvPr id="12" name="Shape 9"/>
          <p:cNvSpPr/>
          <p:nvPr/>
        </p:nvSpPr>
        <p:spPr>
          <a:xfrm>
            <a:off x="5806440" y="3401568"/>
            <a:ext cx="164592" cy="164592"/>
          </a:xfrm>
          <a:prstGeom prst="ellipse">
            <a:avLst/>
          </a:prstGeom>
          <a:solidFill>
            <a:srgbClr val="E8913A"/>
          </a:solidFill>
          <a:ln/>
        </p:spPr>
      </p:sp>
      <p:sp>
        <p:nvSpPr>
          <p:cNvPr id="13" name="Text 10"/>
          <p:cNvSpPr/>
          <p:nvPr/>
        </p:nvSpPr>
        <p:spPr>
          <a:xfrm>
            <a:off x="6080760" y="3337560"/>
            <a:ext cx="2651760" cy="868680"/>
          </a:xfrm>
          <a:prstGeom prst="rect">
            <a:avLst/>
          </a:prstGeom>
          <a:noFill/>
          <a:ln/>
        </p:spPr>
        <p:txBody>
          <a:bodyPr wrap="square" rtlCol="0" anchor="t"/>
          <a:lstStyle/>
          <a:p>
            <a:pPr algn="l" indent="0" marL="0">
              <a:buNone/>
            </a:pPr>
            <a:r>
              <a:rPr lang="en-US" sz="1050" dirty="0">
                <a:solidFill>
                  <a:srgbClr val="2D3436"/>
                </a:solidFill>
                <a:latin typeface="Arial" pitchFamily="34" charset="0"/>
                <a:ea typeface="Arial" pitchFamily="34" charset="-122"/>
                <a:cs typeface="Arial" pitchFamily="34" charset="-120"/>
              </a:rPr>
              <a:t>The inflection point came in 2023–2024 when large language model capabilities reached clinical-grade accuracy.</a:t>
            </a:r>
            <a:endParaRPr lang="en-US" sz="1050" dirty="0"/>
          </a:p>
        </p:txBody>
      </p:sp>
      <p:sp>
        <p:nvSpPr>
          <p:cNvPr id="14" name="Text 11"/>
          <p:cNvSpPr/>
          <p:nvPr/>
        </p:nvSpPr>
        <p:spPr>
          <a:xfrm>
            <a:off x="457200" y="4709160"/>
            <a:ext cx="8229600" cy="320040"/>
          </a:xfrm>
          <a:prstGeom prst="rect">
            <a:avLst/>
          </a:prstGeom>
          <a:noFill/>
          <a:ln/>
        </p:spPr>
        <p:txBody>
          <a:bodyPr wrap="square" rtlCol="0" anchor="t"/>
          <a:lstStyle/>
          <a:p>
            <a:pPr algn="l" indent="0" marL="0">
              <a:buNone/>
            </a:pPr>
            <a:r>
              <a:rPr lang="en-US" sz="900" dirty="0">
                <a:solidFill>
                  <a:srgbClr val="B0BEC5"/>
                </a:solidFill>
                <a:latin typeface="Arial" pitchFamily="34" charset="0"/>
                <a:ea typeface="Arial" pitchFamily="34" charset="-122"/>
                <a:cs typeface="Arial" pitchFamily="34" charset="-120"/>
              </a:rPr>
              <a:t>Source: HIMSS Analytics, AI in Healthcare Adoption Survey 2026</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in Healthcare: Transforming Patient Care and Medical Research</dc:title>
  <dc:subject>PptxGenJS Presentation</dc:subject>
  <dc:creator>Generated by deepseek-v4-pro — One-Shot Workflow</dc:creator>
  <cp:lastModifiedBy>Generated by deepseek-v4-pro — One-Shot Workflow</cp:lastModifiedBy>
  <cp:revision>1</cp:revision>
  <dcterms:created xsi:type="dcterms:W3CDTF">2026-04-24T07:51:43Z</dcterms:created>
  <dcterms:modified xsi:type="dcterms:W3CDTF">2026-04-24T07:51:43Z</dcterms:modified>
</cp:coreProperties>
</file>